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70" r:id="rId5"/>
    <p:sldId id="272" r:id="rId6"/>
    <p:sldId id="1843" r:id="rId7"/>
    <p:sldId id="1889" r:id="rId8"/>
    <p:sldId id="1890" r:id="rId9"/>
    <p:sldId id="271" r:id="rId10"/>
    <p:sldId id="1893" r:id="rId11"/>
    <p:sldId id="1894" r:id="rId12"/>
    <p:sldId id="1903" r:id="rId13"/>
    <p:sldId id="1895" r:id="rId14"/>
    <p:sldId id="283" r:id="rId15"/>
    <p:sldId id="1891" r:id="rId16"/>
    <p:sldId id="1904" r:id="rId17"/>
    <p:sldId id="1899" r:id="rId18"/>
    <p:sldId id="1900" r:id="rId19"/>
    <p:sldId id="1848"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E20"/>
    <a:srgbClr val="D0816A"/>
    <a:srgbClr val="939598"/>
    <a:srgbClr val="B09378"/>
    <a:srgbClr val="EDD9A5"/>
    <a:srgbClr val="ACC1C3"/>
    <a:srgbClr val="E5C276"/>
    <a:srgbClr val="ED9179"/>
    <a:srgbClr val="957E66"/>
    <a:srgbClr val="95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95" d="100"/>
          <a:sy n="95" d="100"/>
        </p:scale>
        <p:origin x="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ra McAvinue" userId="ef13b1c1-0c83-46b2-a41e-08a953a31248" providerId="ADAL" clId="{3F83CA1C-DC96-4A11-90AF-EDC06D57E478}"/>
    <pc:docChg chg="modSld">
      <pc:chgData name="Ashra McAvinue" userId="ef13b1c1-0c83-46b2-a41e-08a953a31248" providerId="ADAL" clId="{3F83CA1C-DC96-4A11-90AF-EDC06D57E478}" dt="2023-12-04T23:31:24.538" v="36" actId="20577"/>
      <pc:docMkLst>
        <pc:docMk/>
      </pc:docMkLst>
      <pc:sldChg chg="modSp mod">
        <pc:chgData name="Ashra McAvinue" userId="ef13b1c1-0c83-46b2-a41e-08a953a31248" providerId="ADAL" clId="{3F83CA1C-DC96-4A11-90AF-EDC06D57E478}" dt="2023-12-04T23:30:38.201" v="34" actId="20577"/>
        <pc:sldMkLst>
          <pc:docMk/>
          <pc:sldMk cId="779012788" sldId="1889"/>
        </pc:sldMkLst>
        <pc:spChg chg="mod">
          <ac:chgData name="Ashra McAvinue" userId="ef13b1c1-0c83-46b2-a41e-08a953a31248" providerId="ADAL" clId="{3F83CA1C-DC96-4A11-90AF-EDC06D57E478}" dt="2023-12-04T23:30:38.201" v="34" actId="20577"/>
          <ac:spMkLst>
            <pc:docMk/>
            <pc:sldMk cId="779012788" sldId="1889"/>
            <ac:spMk id="4" creationId="{BC75A61F-AC5D-7684-CA64-BAE0CEFDF68D}"/>
          </ac:spMkLst>
        </pc:spChg>
      </pc:sldChg>
      <pc:sldChg chg="modSp mod">
        <pc:chgData name="Ashra McAvinue" userId="ef13b1c1-0c83-46b2-a41e-08a953a31248" providerId="ADAL" clId="{3F83CA1C-DC96-4A11-90AF-EDC06D57E478}" dt="2023-12-03T18:11:08.598" v="32" actId="1036"/>
        <pc:sldMkLst>
          <pc:docMk/>
          <pc:sldMk cId="2501980499" sldId="1894"/>
        </pc:sldMkLst>
        <pc:spChg chg="mod">
          <ac:chgData name="Ashra McAvinue" userId="ef13b1c1-0c83-46b2-a41e-08a953a31248" providerId="ADAL" clId="{3F83CA1C-DC96-4A11-90AF-EDC06D57E478}" dt="2023-12-03T18:11:05.039" v="24" actId="1036"/>
          <ac:spMkLst>
            <pc:docMk/>
            <pc:sldMk cId="2501980499" sldId="1894"/>
            <ac:spMk id="17" creationId="{90E04979-0B6C-281F-EAEF-36AE6BD7D55C}"/>
          </ac:spMkLst>
        </pc:spChg>
        <pc:picChg chg="mod">
          <ac:chgData name="Ashra McAvinue" userId="ef13b1c1-0c83-46b2-a41e-08a953a31248" providerId="ADAL" clId="{3F83CA1C-DC96-4A11-90AF-EDC06D57E478}" dt="2023-12-03T18:10:58.676" v="7" actId="1036"/>
          <ac:picMkLst>
            <pc:docMk/>
            <pc:sldMk cId="2501980499" sldId="1894"/>
            <ac:picMk id="14" creationId="{8EBA0689-DD1F-023F-FEB6-F8908DDB1A37}"/>
          </ac:picMkLst>
        </pc:picChg>
        <pc:picChg chg="mod">
          <ac:chgData name="Ashra McAvinue" userId="ef13b1c1-0c83-46b2-a41e-08a953a31248" providerId="ADAL" clId="{3F83CA1C-DC96-4A11-90AF-EDC06D57E478}" dt="2023-12-03T18:11:01.981" v="16" actId="1036"/>
          <ac:picMkLst>
            <pc:docMk/>
            <pc:sldMk cId="2501980499" sldId="1894"/>
            <ac:picMk id="15" creationId="{9603191F-EE4D-7E01-C0D3-BAFC4384DF4C}"/>
          </ac:picMkLst>
        </pc:picChg>
        <pc:cxnChg chg="mod">
          <ac:chgData name="Ashra McAvinue" userId="ef13b1c1-0c83-46b2-a41e-08a953a31248" providerId="ADAL" clId="{3F83CA1C-DC96-4A11-90AF-EDC06D57E478}" dt="2023-12-03T18:11:08.598" v="32" actId="1036"/>
          <ac:cxnSpMkLst>
            <pc:docMk/>
            <pc:sldMk cId="2501980499" sldId="1894"/>
            <ac:cxnSpMk id="16" creationId="{C72D081C-F6D1-B7EF-BE0D-22BB05F5163A}"/>
          </ac:cxnSpMkLst>
        </pc:cxnChg>
      </pc:sldChg>
      <pc:sldChg chg="modSp mod">
        <pc:chgData name="Ashra McAvinue" userId="ef13b1c1-0c83-46b2-a41e-08a953a31248" providerId="ADAL" clId="{3F83CA1C-DC96-4A11-90AF-EDC06D57E478}" dt="2023-12-04T23:31:24.538" v="36" actId="20577"/>
        <pc:sldMkLst>
          <pc:docMk/>
          <pc:sldMk cId="3007713468" sldId="1895"/>
        </pc:sldMkLst>
        <pc:spChg chg="mod">
          <ac:chgData name="Ashra McAvinue" userId="ef13b1c1-0c83-46b2-a41e-08a953a31248" providerId="ADAL" clId="{3F83CA1C-DC96-4A11-90AF-EDC06D57E478}" dt="2023-12-04T23:31:24.538" v="36" actId="20577"/>
          <ac:spMkLst>
            <pc:docMk/>
            <pc:sldMk cId="3007713468" sldId="1895"/>
            <ac:spMk id="2" creationId="{56D7AEA1-61C9-91E3-55E1-3474305AF0D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01573B-451D-4E7B-A9AB-F6FC3C90F127}" type="doc">
      <dgm:prSet loTypeId="urn:microsoft.com/office/officeart/2016/7/layout/BasicLinearProcessNumbered" loCatId="process" qsTypeId="urn:microsoft.com/office/officeart/2005/8/quickstyle/simple4" qsCatId="simple" csTypeId="urn:microsoft.com/office/officeart/2005/8/colors/colorful1" csCatId="colorful" phldr="1"/>
      <dgm:spPr/>
      <dgm:t>
        <a:bodyPr/>
        <a:lstStyle/>
        <a:p>
          <a:endParaRPr lang="en-US"/>
        </a:p>
      </dgm:t>
    </dgm:pt>
    <dgm:pt modelId="{7B061699-B3DA-4514-BD30-7C0D46AD50CB}">
      <dgm:prSet/>
      <dgm:spPr/>
      <dgm:t>
        <a:bodyPr/>
        <a:lstStyle/>
        <a:p>
          <a:r>
            <a:rPr lang="en-NZ"/>
            <a:t>By middle of Nov complete the last 2 face to face and 2 online sessions</a:t>
          </a:r>
          <a:endParaRPr lang="en-US"/>
        </a:p>
      </dgm:t>
    </dgm:pt>
    <dgm:pt modelId="{E684EA65-E6E5-4066-B535-36D333E794BA}" type="parTrans" cxnId="{9779DB36-9A1E-48EE-BC00-DFC85163CFE3}">
      <dgm:prSet/>
      <dgm:spPr/>
      <dgm:t>
        <a:bodyPr/>
        <a:lstStyle/>
        <a:p>
          <a:endParaRPr lang="en-US"/>
        </a:p>
      </dgm:t>
    </dgm:pt>
    <dgm:pt modelId="{28820CFD-7E7C-4167-9521-EDA6734A1088}" type="sibTrans" cxnId="{9779DB36-9A1E-48EE-BC00-DFC85163CFE3}">
      <dgm:prSet phldrT="1" phldr="0"/>
      <dgm:spPr/>
      <dgm:t>
        <a:bodyPr/>
        <a:lstStyle/>
        <a:p>
          <a:r>
            <a:rPr lang="en-US"/>
            <a:t>1</a:t>
          </a:r>
        </a:p>
      </dgm:t>
    </dgm:pt>
    <dgm:pt modelId="{1EABAF9B-9F1E-4AC9-AADE-94C903DE2A07}">
      <dgm:prSet/>
      <dgm:spPr/>
      <dgm:t>
        <a:bodyPr/>
        <a:lstStyle/>
        <a:p>
          <a:r>
            <a:rPr lang="en-NZ" dirty="0"/>
            <a:t>Review all insights and feedback and complete summary documentation.</a:t>
          </a:r>
          <a:endParaRPr lang="en-US" dirty="0"/>
        </a:p>
      </dgm:t>
    </dgm:pt>
    <dgm:pt modelId="{70F1F745-7A7C-4550-9861-A446F28C50C9}" type="parTrans" cxnId="{C7F1481B-E7BF-49C2-A104-AD6DCC65C0EC}">
      <dgm:prSet/>
      <dgm:spPr/>
      <dgm:t>
        <a:bodyPr/>
        <a:lstStyle/>
        <a:p>
          <a:endParaRPr lang="en-US"/>
        </a:p>
      </dgm:t>
    </dgm:pt>
    <dgm:pt modelId="{B567E062-927A-4495-AF9B-D898566B5996}" type="sibTrans" cxnId="{C7F1481B-E7BF-49C2-A104-AD6DCC65C0EC}">
      <dgm:prSet phldrT="2" phldr="0"/>
      <dgm:spPr/>
      <dgm:t>
        <a:bodyPr/>
        <a:lstStyle/>
        <a:p>
          <a:r>
            <a:rPr lang="en-US"/>
            <a:t>2</a:t>
          </a:r>
        </a:p>
      </dgm:t>
    </dgm:pt>
    <dgm:pt modelId="{6E0496FA-3C2A-41C5-A909-4D6BE6C60E56}">
      <dgm:prSet/>
      <dgm:spPr/>
      <dgm:t>
        <a:bodyPr/>
        <a:lstStyle/>
        <a:p>
          <a:r>
            <a:rPr lang="en-NZ" dirty="0"/>
            <a:t>Organise time with discipline boards to discuss and decide what is important to them</a:t>
          </a:r>
          <a:endParaRPr lang="en-US" dirty="0"/>
        </a:p>
      </dgm:t>
    </dgm:pt>
    <dgm:pt modelId="{BBE8E316-E5E4-4322-AA67-1085F8E74115}" type="parTrans" cxnId="{E216337F-D652-4C4A-8A92-FFE2838993EB}">
      <dgm:prSet/>
      <dgm:spPr/>
      <dgm:t>
        <a:bodyPr/>
        <a:lstStyle/>
        <a:p>
          <a:endParaRPr lang="en-US"/>
        </a:p>
      </dgm:t>
    </dgm:pt>
    <dgm:pt modelId="{F632BE0A-83D2-480E-B812-2C1BBADA5A18}" type="sibTrans" cxnId="{E216337F-D652-4C4A-8A92-FFE2838993EB}">
      <dgm:prSet phldrT="3" phldr="0"/>
      <dgm:spPr/>
      <dgm:t>
        <a:bodyPr/>
        <a:lstStyle/>
        <a:p>
          <a:r>
            <a:rPr lang="en-US"/>
            <a:t>3</a:t>
          </a:r>
        </a:p>
      </dgm:t>
    </dgm:pt>
    <dgm:pt modelId="{8C311DB7-45A6-42CC-BC3B-90594E8732D1}">
      <dgm:prSet/>
      <dgm:spPr/>
      <dgm:t>
        <a:bodyPr/>
        <a:lstStyle/>
        <a:p>
          <a:r>
            <a:rPr lang="en-NZ"/>
            <a:t>Review meeting with S&amp;A Steering group</a:t>
          </a:r>
          <a:endParaRPr lang="en-US"/>
        </a:p>
      </dgm:t>
    </dgm:pt>
    <dgm:pt modelId="{E15417D5-9635-45EF-A95D-6AB9306E0B29}" type="parTrans" cxnId="{43BF2B82-53C0-47D1-977A-A393791521E9}">
      <dgm:prSet/>
      <dgm:spPr/>
      <dgm:t>
        <a:bodyPr/>
        <a:lstStyle/>
        <a:p>
          <a:endParaRPr lang="en-US"/>
        </a:p>
      </dgm:t>
    </dgm:pt>
    <dgm:pt modelId="{9433605B-0049-4631-89F2-36623A6458CA}" type="sibTrans" cxnId="{43BF2B82-53C0-47D1-977A-A393791521E9}">
      <dgm:prSet phldrT="4" phldr="0"/>
      <dgm:spPr/>
      <dgm:t>
        <a:bodyPr/>
        <a:lstStyle/>
        <a:p>
          <a:r>
            <a:rPr lang="en-US"/>
            <a:t>4</a:t>
          </a:r>
        </a:p>
      </dgm:t>
    </dgm:pt>
    <dgm:pt modelId="{8758B3BE-0387-4131-AABB-4727F870D99C}">
      <dgm:prSet/>
      <dgm:spPr/>
      <dgm:t>
        <a:bodyPr/>
        <a:lstStyle/>
        <a:p>
          <a:r>
            <a:rPr lang="en-NZ" dirty="0"/>
            <a:t>Send the themes to all that attended the roadshow to get feedback in terms of prioritisation</a:t>
          </a:r>
          <a:endParaRPr lang="en-US" dirty="0"/>
        </a:p>
      </dgm:t>
    </dgm:pt>
    <dgm:pt modelId="{0D806846-C75B-471B-9DF1-A2BF43E88608}" type="parTrans" cxnId="{556B21B3-F45E-488B-BA6A-04C35DE8DC96}">
      <dgm:prSet/>
      <dgm:spPr/>
      <dgm:t>
        <a:bodyPr/>
        <a:lstStyle/>
        <a:p>
          <a:endParaRPr lang="en-US"/>
        </a:p>
      </dgm:t>
    </dgm:pt>
    <dgm:pt modelId="{ABBC11C8-E52B-43CE-BCDD-4AB4DFB0EA02}" type="sibTrans" cxnId="{556B21B3-F45E-488B-BA6A-04C35DE8DC96}">
      <dgm:prSet phldrT="5" phldr="0"/>
      <dgm:spPr/>
      <dgm:t>
        <a:bodyPr/>
        <a:lstStyle/>
        <a:p>
          <a:r>
            <a:rPr lang="en-US"/>
            <a:t>5</a:t>
          </a:r>
        </a:p>
      </dgm:t>
    </dgm:pt>
    <dgm:pt modelId="{EFFC7FA1-B193-409E-AA08-8145338520AE}">
      <dgm:prSet/>
      <dgm:spPr/>
      <dgm:t>
        <a:bodyPr/>
        <a:lstStyle/>
        <a:p>
          <a:r>
            <a:rPr lang="en-NZ" dirty="0"/>
            <a:t>Collate and present to ESNZ board for final discussion on the themes we will develop</a:t>
          </a:r>
          <a:endParaRPr lang="en-US" dirty="0"/>
        </a:p>
      </dgm:t>
    </dgm:pt>
    <dgm:pt modelId="{01A77F28-5DE8-4340-B89B-43F817AB8E88}" type="parTrans" cxnId="{C5BFEA87-3F4D-442F-BF94-FA222282D9F2}">
      <dgm:prSet/>
      <dgm:spPr/>
      <dgm:t>
        <a:bodyPr/>
        <a:lstStyle/>
        <a:p>
          <a:endParaRPr lang="en-US"/>
        </a:p>
      </dgm:t>
    </dgm:pt>
    <dgm:pt modelId="{9DDD412A-86CD-4DDE-8C65-374690880D87}" type="sibTrans" cxnId="{C5BFEA87-3F4D-442F-BF94-FA222282D9F2}">
      <dgm:prSet phldrT="6" phldr="0"/>
      <dgm:spPr/>
      <dgm:t>
        <a:bodyPr/>
        <a:lstStyle/>
        <a:p>
          <a:r>
            <a:rPr lang="en-US"/>
            <a:t>6</a:t>
          </a:r>
        </a:p>
      </dgm:t>
    </dgm:pt>
    <dgm:pt modelId="{4F28E613-B7CD-49DE-A934-C3E5363C4A15}">
      <dgm:prSet/>
      <dgm:spPr/>
      <dgm:t>
        <a:bodyPr/>
        <a:lstStyle/>
        <a:p>
          <a:r>
            <a:rPr lang="en-NZ" dirty="0"/>
            <a:t>Set up working groups around those themes to co design the work </a:t>
          </a:r>
          <a:endParaRPr lang="en-US" dirty="0"/>
        </a:p>
      </dgm:t>
    </dgm:pt>
    <dgm:pt modelId="{5241B706-849A-406B-8525-F0B4F655F880}" type="parTrans" cxnId="{4E401C57-F9F6-4332-98E0-F8CFEB4383B7}">
      <dgm:prSet/>
      <dgm:spPr/>
      <dgm:t>
        <a:bodyPr/>
        <a:lstStyle/>
        <a:p>
          <a:endParaRPr lang="en-US"/>
        </a:p>
      </dgm:t>
    </dgm:pt>
    <dgm:pt modelId="{BB7F1DD5-6619-462D-B595-06988B691386}" type="sibTrans" cxnId="{4E401C57-F9F6-4332-98E0-F8CFEB4383B7}">
      <dgm:prSet phldrT="7" phldr="0"/>
      <dgm:spPr/>
      <dgm:t>
        <a:bodyPr/>
        <a:lstStyle/>
        <a:p>
          <a:r>
            <a:rPr lang="en-US"/>
            <a:t>7</a:t>
          </a:r>
        </a:p>
      </dgm:t>
    </dgm:pt>
    <dgm:pt modelId="{87D69195-A6E7-4F8D-B9F8-15B87D007185}" type="pres">
      <dgm:prSet presAssocID="{EF01573B-451D-4E7B-A9AB-F6FC3C90F127}" presName="Name0" presStyleCnt="0">
        <dgm:presLayoutVars>
          <dgm:animLvl val="lvl"/>
          <dgm:resizeHandles val="exact"/>
        </dgm:presLayoutVars>
      </dgm:prSet>
      <dgm:spPr/>
    </dgm:pt>
    <dgm:pt modelId="{B2696D31-E1F7-4CD0-A1C1-3D4AEBCA3C0F}" type="pres">
      <dgm:prSet presAssocID="{7B061699-B3DA-4514-BD30-7C0D46AD50CB}" presName="compositeNode" presStyleCnt="0">
        <dgm:presLayoutVars>
          <dgm:bulletEnabled val="1"/>
        </dgm:presLayoutVars>
      </dgm:prSet>
      <dgm:spPr/>
    </dgm:pt>
    <dgm:pt modelId="{DD6AC473-9A46-4A01-A148-7EBCF6E74A08}" type="pres">
      <dgm:prSet presAssocID="{7B061699-B3DA-4514-BD30-7C0D46AD50CB}" presName="bgRect" presStyleLbl="bgAccFollowNode1" presStyleIdx="0" presStyleCnt="7"/>
      <dgm:spPr/>
    </dgm:pt>
    <dgm:pt modelId="{3E156BDB-AF85-467B-80AA-BBC6A1DB6DC4}" type="pres">
      <dgm:prSet presAssocID="{28820CFD-7E7C-4167-9521-EDA6734A1088}" presName="sibTransNodeCircle" presStyleLbl="alignNode1" presStyleIdx="0" presStyleCnt="14">
        <dgm:presLayoutVars>
          <dgm:chMax val="0"/>
          <dgm:bulletEnabled/>
        </dgm:presLayoutVars>
      </dgm:prSet>
      <dgm:spPr/>
    </dgm:pt>
    <dgm:pt modelId="{2C178F9C-D70D-471E-907A-91A6A55DA30D}" type="pres">
      <dgm:prSet presAssocID="{7B061699-B3DA-4514-BD30-7C0D46AD50CB}" presName="bottomLine" presStyleLbl="alignNode1" presStyleIdx="1" presStyleCnt="14">
        <dgm:presLayoutVars/>
      </dgm:prSet>
      <dgm:spPr/>
    </dgm:pt>
    <dgm:pt modelId="{2E01581F-FABA-4D8B-8F84-8D472553149D}" type="pres">
      <dgm:prSet presAssocID="{7B061699-B3DA-4514-BD30-7C0D46AD50CB}" presName="nodeText" presStyleLbl="bgAccFollowNode1" presStyleIdx="0" presStyleCnt="7">
        <dgm:presLayoutVars>
          <dgm:bulletEnabled val="1"/>
        </dgm:presLayoutVars>
      </dgm:prSet>
      <dgm:spPr/>
    </dgm:pt>
    <dgm:pt modelId="{6EEED392-2976-421F-8A98-B1432F13DC2D}" type="pres">
      <dgm:prSet presAssocID="{28820CFD-7E7C-4167-9521-EDA6734A1088}" presName="sibTrans" presStyleCnt="0"/>
      <dgm:spPr/>
    </dgm:pt>
    <dgm:pt modelId="{4E082AB3-8453-4476-A667-D1EFA217205F}" type="pres">
      <dgm:prSet presAssocID="{1EABAF9B-9F1E-4AC9-AADE-94C903DE2A07}" presName="compositeNode" presStyleCnt="0">
        <dgm:presLayoutVars>
          <dgm:bulletEnabled val="1"/>
        </dgm:presLayoutVars>
      </dgm:prSet>
      <dgm:spPr/>
    </dgm:pt>
    <dgm:pt modelId="{829CDEFC-3D6F-42AC-B767-5AE74B66BAE6}" type="pres">
      <dgm:prSet presAssocID="{1EABAF9B-9F1E-4AC9-AADE-94C903DE2A07}" presName="bgRect" presStyleLbl="bgAccFollowNode1" presStyleIdx="1" presStyleCnt="7"/>
      <dgm:spPr/>
    </dgm:pt>
    <dgm:pt modelId="{C970A5A1-CAED-4A5C-801A-AE096B854090}" type="pres">
      <dgm:prSet presAssocID="{B567E062-927A-4495-AF9B-D898566B5996}" presName="sibTransNodeCircle" presStyleLbl="alignNode1" presStyleIdx="2" presStyleCnt="14">
        <dgm:presLayoutVars>
          <dgm:chMax val="0"/>
          <dgm:bulletEnabled/>
        </dgm:presLayoutVars>
      </dgm:prSet>
      <dgm:spPr/>
    </dgm:pt>
    <dgm:pt modelId="{2868AE55-B707-4167-B3F7-88947700320F}" type="pres">
      <dgm:prSet presAssocID="{1EABAF9B-9F1E-4AC9-AADE-94C903DE2A07}" presName="bottomLine" presStyleLbl="alignNode1" presStyleIdx="3" presStyleCnt="14">
        <dgm:presLayoutVars/>
      </dgm:prSet>
      <dgm:spPr/>
    </dgm:pt>
    <dgm:pt modelId="{91DB3470-DEA8-409C-929C-225223278D80}" type="pres">
      <dgm:prSet presAssocID="{1EABAF9B-9F1E-4AC9-AADE-94C903DE2A07}" presName="nodeText" presStyleLbl="bgAccFollowNode1" presStyleIdx="1" presStyleCnt="7">
        <dgm:presLayoutVars>
          <dgm:bulletEnabled val="1"/>
        </dgm:presLayoutVars>
      </dgm:prSet>
      <dgm:spPr/>
    </dgm:pt>
    <dgm:pt modelId="{C6D5A66C-CC26-4B18-8E1A-AF85127159C4}" type="pres">
      <dgm:prSet presAssocID="{B567E062-927A-4495-AF9B-D898566B5996}" presName="sibTrans" presStyleCnt="0"/>
      <dgm:spPr/>
    </dgm:pt>
    <dgm:pt modelId="{4A9C9D69-2916-4968-AECB-47DEC71C5F0A}" type="pres">
      <dgm:prSet presAssocID="{6E0496FA-3C2A-41C5-A909-4D6BE6C60E56}" presName="compositeNode" presStyleCnt="0">
        <dgm:presLayoutVars>
          <dgm:bulletEnabled val="1"/>
        </dgm:presLayoutVars>
      </dgm:prSet>
      <dgm:spPr/>
    </dgm:pt>
    <dgm:pt modelId="{DB73670E-AA24-4CBC-8BCA-162AFF878796}" type="pres">
      <dgm:prSet presAssocID="{6E0496FA-3C2A-41C5-A909-4D6BE6C60E56}" presName="bgRect" presStyleLbl="bgAccFollowNode1" presStyleIdx="2" presStyleCnt="7"/>
      <dgm:spPr/>
    </dgm:pt>
    <dgm:pt modelId="{06836358-2DA6-488A-8652-BFD34763CF73}" type="pres">
      <dgm:prSet presAssocID="{F632BE0A-83D2-480E-B812-2C1BBADA5A18}" presName="sibTransNodeCircle" presStyleLbl="alignNode1" presStyleIdx="4" presStyleCnt="14">
        <dgm:presLayoutVars>
          <dgm:chMax val="0"/>
          <dgm:bulletEnabled/>
        </dgm:presLayoutVars>
      </dgm:prSet>
      <dgm:spPr/>
    </dgm:pt>
    <dgm:pt modelId="{57311102-2BC3-434A-9BC4-A0F76862A974}" type="pres">
      <dgm:prSet presAssocID="{6E0496FA-3C2A-41C5-A909-4D6BE6C60E56}" presName="bottomLine" presStyleLbl="alignNode1" presStyleIdx="5" presStyleCnt="14">
        <dgm:presLayoutVars/>
      </dgm:prSet>
      <dgm:spPr/>
    </dgm:pt>
    <dgm:pt modelId="{56189EAE-7F62-4F65-BF16-9F94A402BD95}" type="pres">
      <dgm:prSet presAssocID="{6E0496FA-3C2A-41C5-A909-4D6BE6C60E56}" presName="nodeText" presStyleLbl="bgAccFollowNode1" presStyleIdx="2" presStyleCnt="7">
        <dgm:presLayoutVars>
          <dgm:bulletEnabled val="1"/>
        </dgm:presLayoutVars>
      </dgm:prSet>
      <dgm:spPr/>
    </dgm:pt>
    <dgm:pt modelId="{3B67059B-AF79-423F-990B-30E2C3B7028F}" type="pres">
      <dgm:prSet presAssocID="{F632BE0A-83D2-480E-B812-2C1BBADA5A18}" presName="sibTrans" presStyleCnt="0"/>
      <dgm:spPr/>
    </dgm:pt>
    <dgm:pt modelId="{8D5D5473-4F55-4700-851F-6F3B0D1253DE}" type="pres">
      <dgm:prSet presAssocID="{8C311DB7-45A6-42CC-BC3B-90594E8732D1}" presName="compositeNode" presStyleCnt="0">
        <dgm:presLayoutVars>
          <dgm:bulletEnabled val="1"/>
        </dgm:presLayoutVars>
      </dgm:prSet>
      <dgm:spPr/>
    </dgm:pt>
    <dgm:pt modelId="{3028FE27-E6AD-4622-A60D-070EDC7C4353}" type="pres">
      <dgm:prSet presAssocID="{8C311DB7-45A6-42CC-BC3B-90594E8732D1}" presName="bgRect" presStyleLbl="bgAccFollowNode1" presStyleIdx="3" presStyleCnt="7"/>
      <dgm:spPr/>
    </dgm:pt>
    <dgm:pt modelId="{F8072052-05B0-4290-B579-D544ADE190A5}" type="pres">
      <dgm:prSet presAssocID="{9433605B-0049-4631-89F2-36623A6458CA}" presName="sibTransNodeCircle" presStyleLbl="alignNode1" presStyleIdx="6" presStyleCnt="14">
        <dgm:presLayoutVars>
          <dgm:chMax val="0"/>
          <dgm:bulletEnabled/>
        </dgm:presLayoutVars>
      </dgm:prSet>
      <dgm:spPr/>
    </dgm:pt>
    <dgm:pt modelId="{2CEAAA97-3345-4E16-9220-191093EDC423}" type="pres">
      <dgm:prSet presAssocID="{8C311DB7-45A6-42CC-BC3B-90594E8732D1}" presName="bottomLine" presStyleLbl="alignNode1" presStyleIdx="7" presStyleCnt="14">
        <dgm:presLayoutVars/>
      </dgm:prSet>
      <dgm:spPr/>
    </dgm:pt>
    <dgm:pt modelId="{79770513-D171-460C-8AFA-95644F45B766}" type="pres">
      <dgm:prSet presAssocID="{8C311DB7-45A6-42CC-BC3B-90594E8732D1}" presName="nodeText" presStyleLbl="bgAccFollowNode1" presStyleIdx="3" presStyleCnt="7">
        <dgm:presLayoutVars>
          <dgm:bulletEnabled val="1"/>
        </dgm:presLayoutVars>
      </dgm:prSet>
      <dgm:spPr/>
    </dgm:pt>
    <dgm:pt modelId="{776EEA49-7987-44D8-B069-29C5A7EAE259}" type="pres">
      <dgm:prSet presAssocID="{9433605B-0049-4631-89F2-36623A6458CA}" presName="sibTrans" presStyleCnt="0"/>
      <dgm:spPr/>
    </dgm:pt>
    <dgm:pt modelId="{A2760466-D2CD-4B99-8544-A2C21EBF5453}" type="pres">
      <dgm:prSet presAssocID="{8758B3BE-0387-4131-AABB-4727F870D99C}" presName="compositeNode" presStyleCnt="0">
        <dgm:presLayoutVars>
          <dgm:bulletEnabled val="1"/>
        </dgm:presLayoutVars>
      </dgm:prSet>
      <dgm:spPr/>
    </dgm:pt>
    <dgm:pt modelId="{12E381C7-49D5-48BF-BED2-06E8CD6DF3F1}" type="pres">
      <dgm:prSet presAssocID="{8758B3BE-0387-4131-AABB-4727F870D99C}" presName="bgRect" presStyleLbl="bgAccFollowNode1" presStyleIdx="4" presStyleCnt="7"/>
      <dgm:spPr/>
    </dgm:pt>
    <dgm:pt modelId="{BFBC916E-6A11-41CC-B0C9-C24D7B4244CC}" type="pres">
      <dgm:prSet presAssocID="{ABBC11C8-E52B-43CE-BCDD-4AB4DFB0EA02}" presName="sibTransNodeCircle" presStyleLbl="alignNode1" presStyleIdx="8" presStyleCnt="14">
        <dgm:presLayoutVars>
          <dgm:chMax val="0"/>
          <dgm:bulletEnabled/>
        </dgm:presLayoutVars>
      </dgm:prSet>
      <dgm:spPr/>
    </dgm:pt>
    <dgm:pt modelId="{A58CBCDD-10F4-4886-A9C3-91DE47D365F4}" type="pres">
      <dgm:prSet presAssocID="{8758B3BE-0387-4131-AABB-4727F870D99C}" presName="bottomLine" presStyleLbl="alignNode1" presStyleIdx="9" presStyleCnt="14">
        <dgm:presLayoutVars/>
      </dgm:prSet>
      <dgm:spPr/>
    </dgm:pt>
    <dgm:pt modelId="{794C0264-8827-4DF8-819C-BDB1C6862462}" type="pres">
      <dgm:prSet presAssocID="{8758B3BE-0387-4131-AABB-4727F870D99C}" presName="nodeText" presStyleLbl="bgAccFollowNode1" presStyleIdx="4" presStyleCnt="7">
        <dgm:presLayoutVars>
          <dgm:bulletEnabled val="1"/>
        </dgm:presLayoutVars>
      </dgm:prSet>
      <dgm:spPr/>
    </dgm:pt>
    <dgm:pt modelId="{FDC132B9-C58E-41AA-B0E0-CCDA82C00C9C}" type="pres">
      <dgm:prSet presAssocID="{ABBC11C8-E52B-43CE-BCDD-4AB4DFB0EA02}" presName="sibTrans" presStyleCnt="0"/>
      <dgm:spPr/>
    </dgm:pt>
    <dgm:pt modelId="{5210FA3D-89B5-46FC-A4AF-C87EAA1D379F}" type="pres">
      <dgm:prSet presAssocID="{EFFC7FA1-B193-409E-AA08-8145338520AE}" presName="compositeNode" presStyleCnt="0">
        <dgm:presLayoutVars>
          <dgm:bulletEnabled val="1"/>
        </dgm:presLayoutVars>
      </dgm:prSet>
      <dgm:spPr/>
    </dgm:pt>
    <dgm:pt modelId="{A6DF38D2-ED0D-40DF-8DE4-E808F3DD2624}" type="pres">
      <dgm:prSet presAssocID="{EFFC7FA1-B193-409E-AA08-8145338520AE}" presName="bgRect" presStyleLbl="bgAccFollowNode1" presStyleIdx="5" presStyleCnt="7"/>
      <dgm:spPr/>
    </dgm:pt>
    <dgm:pt modelId="{BFC0E48E-8326-4119-9FCE-FBA034DC519C}" type="pres">
      <dgm:prSet presAssocID="{9DDD412A-86CD-4DDE-8C65-374690880D87}" presName="sibTransNodeCircle" presStyleLbl="alignNode1" presStyleIdx="10" presStyleCnt="14">
        <dgm:presLayoutVars>
          <dgm:chMax val="0"/>
          <dgm:bulletEnabled/>
        </dgm:presLayoutVars>
      </dgm:prSet>
      <dgm:spPr/>
    </dgm:pt>
    <dgm:pt modelId="{72FFB2B4-EECD-49CA-AA8F-CC60A7C4200F}" type="pres">
      <dgm:prSet presAssocID="{EFFC7FA1-B193-409E-AA08-8145338520AE}" presName="bottomLine" presStyleLbl="alignNode1" presStyleIdx="11" presStyleCnt="14">
        <dgm:presLayoutVars/>
      </dgm:prSet>
      <dgm:spPr/>
    </dgm:pt>
    <dgm:pt modelId="{2C9858C9-A10E-4959-AC09-737CCC60752D}" type="pres">
      <dgm:prSet presAssocID="{EFFC7FA1-B193-409E-AA08-8145338520AE}" presName="nodeText" presStyleLbl="bgAccFollowNode1" presStyleIdx="5" presStyleCnt="7">
        <dgm:presLayoutVars>
          <dgm:bulletEnabled val="1"/>
        </dgm:presLayoutVars>
      </dgm:prSet>
      <dgm:spPr/>
    </dgm:pt>
    <dgm:pt modelId="{C3219DBB-5BBE-4C51-85E1-1D13919CA1FF}" type="pres">
      <dgm:prSet presAssocID="{9DDD412A-86CD-4DDE-8C65-374690880D87}" presName="sibTrans" presStyleCnt="0"/>
      <dgm:spPr/>
    </dgm:pt>
    <dgm:pt modelId="{08D7744F-1480-4F57-9229-C8D5D3BB8BCB}" type="pres">
      <dgm:prSet presAssocID="{4F28E613-B7CD-49DE-A934-C3E5363C4A15}" presName="compositeNode" presStyleCnt="0">
        <dgm:presLayoutVars>
          <dgm:bulletEnabled val="1"/>
        </dgm:presLayoutVars>
      </dgm:prSet>
      <dgm:spPr/>
    </dgm:pt>
    <dgm:pt modelId="{E8FE473B-072C-4226-9044-5C050AC9B14E}" type="pres">
      <dgm:prSet presAssocID="{4F28E613-B7CD-49DE-A934-C3E5363C4A15}" presName="bgRect" presStyleLbl="bgAccFollowNode1" presStyleIdx="6" presStyleCnt="7"/>
      <dgm:spPr/>
    </dgm:pt>
    <dgm:pt modelId="{31915EE2-1757-48A3-99E5-48B3B582055F}" type="pres">
      <dgm:prSet presAssocID="{BB7F1DD5-6619-462D-B595-06988B691386}" presName="sibTransNodeCircle" presStyleLbl="alignNode1" presStyleIdx="12" presStyleCnt="14">
        <dgm:presLayoutVars>
          <dgm:chMax val="0"/>
          <dgm:bulletEnabled/>
        </dgm:presLayoutVars>
      </dgm:prSet>
      <dgm:spPr/>
    </dgm:pt>
    <dgm:pt modelId="{64CB02F6-6616-427E-ABD9-338C1618339A}" type="pres">
      <dgm:prSet presAssocID="{4F28E613-B7CD-49DE-A934-C3E5363C4A15}" presName="bottomLine" presStyleLbl="alignNode1" presStyleIdx="13" presStyleCnt="14">
        <dgm:presLayoutVars/>
      </dgm:prSet>
      <dgm:spPr/>
    </dgm:pt>
    <dgm:pt modelId="{59A798AF-7994-4833-BAA7-3C7F3568D9CB}" type="pres">
      <dgm:prSet presAssocID="{4F28E613-B7CD-49DE-A934-C3E5363C4A15}" presName="nodeText" presStyleLbl="bgAccFollowNode1" presStyleIdx="6" presStyleCnt="7">
        <dgm:presLayoutVars>
          <dgm:bulletEnabled val="1"/>
        </dgm:presLayoutVars>
      </dgm:prSet>
      <dgm:spPr/>
    </dgm:pt>
  </dgm:ptLst>
  <dgm:cxnLst>
    <dgm:cxn modelId="{FA799602-62D7-4A00-8607-A6C09AEEDF62}" type="presOf" srcId="{6E0496FA-3C2A-41C5-A909-4D6BE6C60E56}" destId="{56189EAE-7F62-4F65-BF16-9F94A402BD95}" srcOrd="1" destOrd="0" presId="urn:microsoft.com/office/officeart/2016/7/layout/BasicLinearProcessNumbered"/>
    <dgm:cxn modelId="{67D22A03-4A41-45A3-A913-BD3BE0CDD2DE}" type="presOf" srcId="{B567E062-927A-4495-AF9B-D898566B5996}" destId="{C970A5A1-CAED-4A5C-801A-AE096B854090}" srcOrd="0" destOrd="0" presId="urn:microsoft.com/office/officeart/2016/7/layout/BasicLinearProcessNumbered"/>
    <dgm:cxn modelId="{BD92FE08-437C-4D07-8ADB-B03453F9812C}" type="presOf" srcId="{F632BE0A-83D2-480E-B812-2C1BBADA5A18}" destId="{06836358-2DA6-488A-8652-BFD34763CF73}" srcOrd="0" destOrd="0" presId="urn:microsoft.com/office/officeart/2016/7/layout/BasicLinearProcessNumbered"/>
    <dgm:cxn modelId="{C7F1481B-E7BF-49C2-A104-AD6DCC65C0EC}" srcId="{EF01573B-451D-4E7B-A9AB-F6FC3C90F127}" destId="{1EABAF9B-9F1E-4AC9-AADE-94C903DE2A07}" srcOrd="1" destOrd="0" parTransId="{70F1F745-7A7C-4550-9861-A446F28C50C9}" sibTransId="{B567E062-927A-4495-AF9B-D898566B5996}"/>
    <dgm:cxn modelId="{00C09E1B-C4C6-472F-BFC6-BFCB7DF9DC17}" type="presOf" srcId="{1EABAF9B-9F1E-4AC9-AADE-94C903DE2A07}" destId="{91DB3470-DEA8-409C-929C-225223278D80}" srcOrd="1" destOrd="0" presId="urn:microsoft.com/office/officeart/2016/7/layout/BasicLinearProcessNumbered"/>
    <dgm:cxn modelId="{FE76AA20-C32F-41F0-9781-353C13254580}" type="presOf" srcId="{EFFC7FA1-B193-409E-AA08-8145338520AE}" destId="{A6DF38D2-ED0D-40DF-8DE4-E808F3DD2624}" srcOrd="0" destOrd="0" presId="urn:microsoft.com/office/officeart/2016/7/layout/BasicLinearProcessNumbered"/>
    <dgm:cxn modelId="{DB95EF23-DA9E-4C49-A308-E74BE1DE7F0C}" type="presOf" srcId="{6E0496FA-3C2A-41C5-A909-4D6BE6C60E56}" destId="{DB73670E-AA24-4CBC-8BCA-162AFF878796}" srcOrd="0" destOrd="0" presId="urn:microsoft.com/office/officeart/2016/7/layout/BasicLinearProcessNumbered"/>
    <dgm:cxn modelId="{9779DB36-9A1E-48EE-BC00-DFC85163CFE3}" srcId="{EF01573B-451D-4E7B-A9AB-F6FC3C90F127}" destId="{7B061699-B3DA-4514-BD30-7C0D46AD50CB}" srcOrd="0" destOrd="0" parTransId="{E684EA65-E6E5-4066-B535-36D333E794BA}" sibTransId="{28820CFD-7E7C-4167-9521-EDA6734A1088}"/>
    <dgm:cxn modelId="{CA3D0465-D95E-4794-B8B7-0930AAA347EA}" type="presOf" srcId="{28820CFD-7E7C-4167-9521-EDA6734A1088}" destId="{3E156BDB-AF85-467B-80AA-BBC6A1DB6DC4}" srcOrd="0" destOrd="0" presId="urn:microsoft.com/office/officeart/2016/7/layout/BasicLinearProcessNumbered"/>
    <dgm:cxn modelId="{3937CC4B-248C-4D51-86F3-C62AD93D9781}" type="presOf" srcId="{ABBC11C8-E52B-43CE-BCDD-4AB4DFB0EA02}" destId="{BFBC916E-6A11-41CC-B0C9-C24D7B4244CC}" srcOrd="0" destOrd="0" presId="urn:microsoft.com/office/officeart/2016/7/layout/BasicLinearProcessNumbered"/>
    <dgm:cxn modelId="{50323250-E6C7-4BA5-B36F-0FD4CFE6019B}" type="presOf" srcId="{7B061699-B3DA-4514-BD30-7C0D46AD50CB}" destId="{DD6AC473-9A46-4A01-A148-7EBCF6E74A08}" srcOrd="0" destOrd="0" presId="urn:microsoft.com/office/officeart/2016/7/layout/BasicLinearProcessNumbered"/>
    <dgm:cxn modelId="{E1ACEC70-6582-4189-961E-3EA2CB215B76}" type="presOf" srcId="{9DDD412A-86CD-4DDE-8C65-374690880D87}" destId="{BFC0E48E-8326-4119-9FCE-FBA034DC519C}" srcOrd="0" destOrd="0" presId="urn:microsoft.com/office/officeart/2016/7/layout/BasicLinearProcessNumbered"/>
    <dgm:cxn modelId="{C7338372-9939-4AA1-A4B0-262DA0B0EDE4}" type="presOf" srcId="{EFFC7FA1-B193-409E-AA08-8145338520AE}" destId="{2C9858C9-A10E-4959-AC09-737CCC60752D}" srcOrd="1" destOrd="0" presId="urn:microsoft.com/office/officeart/2016/7/layout/BasicLinearProcessNumbered"/>
    <dgm:cxn modelId="{6DFA6A74-E1E3-48F6-8B5A-66C07AD11585}" type="presOf" srcId="{EF01573B-451D-4E7B-A9AB-F6FC3C90F127}" destId="{87D69195-A6E7-4F8D-B9F8-15B87D007185}" srcOrd="0" destOrd="0" presId="urn:microsoft.com/office/officeart/2016/7/layout/BasicLinearProcessNumbered"/>
    <dgm:cxn modelId="{090F1777-3BA5-46F9-A7F4-EC199ECF0D1C}" type="presOf" srcId="{4F28E613-B7CD-49DE-A934-C3E5363C4A15}" destId="{E8FE473B-072C-4226-9044-5C050AC9B14E}" srcOrd="0" destOrd="0" presId="urn:microsoft.com/office/officeart/2016/7/layout/BasicLinearProcessNumbered"/>
    <dgm:cxn modelId="{4E401C57-F9F6-4332-98E0-F8CFEB4383B7}" srcId="{EF01573B-451D-4E7B-A9AB-F6FC3C90F127}" destId="{4F28E613-B7CD-49DE-A934-C3E5363C4A15}" srcOrd="6" destOrd="0" parTransId="{5241B706-849A-406B-8525-F0B4F655F880}" sibTransId="{BB7F1DD5-6619-462D-B595-06988B691386}"/>
    <dgm:cxn modelId="{7898957C-B7A5-44D9-A452-261B548B8AAB}" type="presOf" srcId="{8758B3BE-0387-4131-AABB-4727F870D99C}" destId="{794C0264-8827-4DF8-819C-BDB1C6862462}" srcOrd="1" destOrd="0" presId="urn:microsoft.com/office/officeart/2016/7/layout/BasicLinearProcessNumbered"/>
    <dgm:cxn modelId="{E216337F-D652-4C4A-8A92-FFE2838993EB}" srcId="{EF01573B-451D-4E7B-A9AB-F6FC3C90F127}" destId="{6E0496FA-3C2A-41C5-A909-4D6BE6C60E56}" srcOrd="2" destOrd="0" parTransId="{BBE8E316-E5E4-4322-AA67-1085F8E74115}" sibTransId="{F632BE0A-83D2-480E-B812-2C1BBADA5A18}"/>
    <dgm:cxn modelId="{43BF2B82-53C0-47D1-977A-A393791521E9}" srcId="{EF01573B-451D-4E7B-A9AB-F6FC3C90F127}" destId="{8C311DB7-45A6-42CC-BC3B-90594E8732D1}" srcOrd="3" destOrd="0" parTransId="{E15417D5-9635-45EF-A95D-6AB9306E0B29}" sibTransId="{9433605B-0049-4631-89F2-36623A6458CA}"/>
    <dgm:cxn modelId="{9AE3E183-7D9C-436F-94E5-E809A7451420}" type="presOf" srcId="{4F28E613-B7CD-49DE-A934-C3E5363C4A15}" destId="{59A798AF-7994-4833-BAA7-3C7F3568D9CB}" srcOrd="1" destOrd="0" presId="urn:microsoft.com/office/officeart/2016/7/layout/BasicLinearProcessNumbered"/>
    <dgm:cxn modelId="{C5BFEA87-3F4D-442F-BF94-FA222282D9F2}" srcId="{EF01573B-451D-4E7B-A9AB-F6FC3C90F127}" destId="{EFFC7FA1-B193-409E-AA08-8145338520AE}" srcOrd="5" destOrd="0" parTransId="{01A77F28-5DE8-4340-B89B-43F817AB8E88}" sibTransId="{9DDD412A-86CD-4DDE-8C65-374690880D87}"/>
    <dgm:cxn modelId="{10EF20A0-0DC7-4AEE-AA41-944BD3D58101}" type="presOf" srcId="{9433605B-0049-4631-89F2-36623A6458CA}" destId="{F8072052-05B0-4290-B579-D544ADE190A5}" srcOrd="0" destOrd="0" presId="urn:microsoft.com/office/officeart/2016/7/layout/BasicLinearProcessNumbered"/>
    <dgm:cxn modelId="{B325DFA4-7880-4408-874D-B6C2DBDBD341}" type="presOf" srcId="{8758B3BE-0387-4131-AABB-4727F870D99C}" destId="{12E381C7-49D5-48BF-BED2-06E8CD6DF3F1}" srcOrd="0" destOrd="0" presId="urn:microsoft.com/office/officeart/2016/7/layout/BasicLinearProcessNumbered"/>
    <dgm:cxn modelId="{741C9AB2-ACEA-4342-B258-BC3AF9E4E42B}" type="presOf" srcId="{8C311DB7-45A6-42CC-BC3B-90594E8732D1}" destId="{3028FE27-E6AD-4622-A60D-070EDC7C4353}" srcOrd="0" destOrd="0" presId="urn:microsoft.com/office/officeart/2016/7/layout/BasicLinearProcessNumbered"/>
    <dgm:cxn modelId="{556B21B3-F45E-488B-BA6A-04C35DE8DC96}" srcId="{EF01573B-451D-4E7B-A9AB-F6FC3C90F127}" destId="{8758B3BE-0387-4131-AABB-4727F870D99C}" srcOrd="4" destOrd="0" parTransId="{0D806846-C75B-471B-9DF1-A2BF43E88608}" sibTransId="{ABBC11C8-E52B-43CE-BCDD-4AB4DFB0EA02}"/>
    <dgm:cxn modelId="{92399CD0-8ED4-449D-A438-FCA0302FA849}" type="presOf" srcId="{8C311DB7-45A6-42CC-BC3B-90594E8732D1}" destId="{79770513-D171-460C-8AFA-95644F45B766}" srcOrd="1" destOrd="0" presId="urn:microsoft.com/office/officeart/2016/7/layout/BasicLinearProcessNumbered"/>
    <dgm:cxn modelId="{6C1C66D7-BECA-46C0-96B2-8D77769B21BA}" type="presOf" srcId="{7B061699-B3DA-4514-BD30-7C0D46AD50CB}" destId="{2E01581F-FABA-4D8B-8F84-8D472553149D}" srcOrd="1" destOrd="0" presId="urn:microsoft.com/office/officeart/2016/7/layout/BasicLinearProcessNumbered"/>
    <dgm:cxn modelId="{05AF76D9-4BC4-401D-8A10-997D5C3859A7}" type="presOf" srcId="{BB7F1DD5-6619-462D-B595-06988B691386}" destId="{31915EE2-1757-48A3-99E5-48B3B582055F}" srcOrd="0" destOrd="0" presId="urn:microsoft.com/office/officeart/2016/7/layout/BasicLinearProcessNumbered"/>
    <dgm:cxn modelId="{8B1F6FEF-1E18-489E-AD2F-95502D9F276D}" type="presOf" srcId="{1EABAF9B-9F1E-4AC9-AADE-94C903DE2A07}" destId="{829CDEFC-3D6F-42AC-B767-5AE74B66BAE6}" srcOrd="0" destOrd="0" presId="urn:microsoft.com/office/officeart/2016/7/layout/BasicLinearProcessNumbered"/>
    <dgm:cxn modelId="{A92F44B4-6DCC-4216-B9C7-9EC92607A162}" type="presParOf" srcId="{87D69195-A6E7-4F8D-B9F8-15B87D007185}" destId="{B2696D31-E1F7-4CD0-A1C1-3D4AEBCA3C0F}" srcOrd="0" destOrd="0" presId="urn:microsoft.com/office/officeart/2016/7/layout/BasicLinearProcessNumbered"/>
    <dgm:cxn modelId="{E5CD0B47-CA75-4F39-9A4B-C7429CA6648A}" type="presParOf" srcId="{B2696D31-E1F7-4CD0-A1C1-3D4AEBCA3C0F}" destId="{DD6AC473-9A46-4A01-A148-7EBCF6E74A08}" srcOrd="0" destOrd="0" presId="urn:microsoft.com/office/officeart/2016/7/layout/BasicLinearProcessNumbered"/>
    <dgm:cxn modelId="{BB0C6AE0-0C0E-484F-8AE0-56693F5EF6AF}" type="presParOf" srcId="{B2696D31-E1F7-4CD0-A1C1-3D4AEBCA3C0F}" destId="{3E156BDB-AF85-467B-80AA-BBC6A1DB6DC4}" srcOrd="1" destOrd="0" presId="urn:microsoft.com/office/officeart/2016/7/layout/BasicLinearProcessNumbered"/>
    <dgm:cxn modelId="{A8881505-7260-4B20-A601-2B031935F00F}" type="presParOf" srcId="{B2696D31-E1F7-4CD0-A1C1-3D4AEBCA3C0F}" destId="{2C178F9C-D70D-471E-907A-91A6A55DA30D}" srcOrd="2" destOrd="0" presId="urn:microsoft.com/office/officeart/2016/7/layout/BasicLinearProcessNumbered"/>
    <dgm:cxn modelId="{0B824430-C52E-474B-9001-DA6E312D2C46}" type="presParOf" srcId="{B2696D31-E1F7-4CD0-A1C1-3D4AEBCA3C0F}" destId="{2E01581F-FABA-4D8B-8F84-8D472553149D}" srcOrd="3" destOrd="0" presId="urn:microsoft.com/office/officeart/2016/7/layout/BasicLinearProcessNumbered"/>
    <dgm:cxn modelId="{8074E59C-F914-4588-90D8-6E381BF293A3}" type="presParOf" srcId="{87D69195-A6E7-4F8D-B9F8-15B87D007185}" destId="{6EEED392-2976-421F-8A98-B1432F13DC2D}" srcOrd="1" destOrd="0" presId="urn:microsoft.com/office/officeart/2016/7/layout/BasicLinearProcessNumbered"/>
    <dgm:cxn modelId="{582B3362-A2F2-4937-B9B2-CD463F568A4C}" type="presParOf" srcId="{87D69195-A6E7-4F8D-B9F8-15B87D007185}" destId="{4E082AB3-8453-4476-A667-D1EFA217205F}" srcOrd="2" destOrd="0" presId="urn:microsoft.com/office/officeart/2016/7/layout/BasicLinearProcessNumbered"/>
    <dgm:cxn modelId="{88B566DD-1FF9-4760-805A-FAC83ECA0797}" type="presParOf" srcId="{4E082AB3-8453-4476-A667-D1EFA217205F}" destId="{829CDEFC-3D6F-42AC-B767-5AE74B66BAE6}" srcOrd="0" destOrd="0" presId="urn:microsoft.com/office/officeart/2016/7/layout/BasicLinearProcessNumbered"/>
    <dgm:cxn modelId="{5E7676CA-0EDF-4F2B-BCF5-799A11802F51}" type="presParOf" srcId="{4E082AB3-8453-4476-A667-D1EFA217205F}" destId="{C970A5A1-CAED-4A5C-801A-AE096B854090}" srcOrd="1" destOrd="0" presId="urn:microsoft.com/office/officeart/2016/7/layout/BasicLinearProcessNumbered"/>
    <dgm:cxn modelId="{027E8020-C892-4743-B032-FD829C49E00D}" type="presParOf" srcId="{4E082AB3-8453-4476-A667-D1EFA217205F}" destId="{2868AE55-B707-4167-B3F7-88947700320F}" srcOrd="2" destOrd="0" presId="urn:microsoft.com/office/officeart/2016/7/layout/BasicLinearProcessNumbered"/>
    <dgm:cxn modelId="{9076AA7A-D0F3-4E8E-BB12-9DFF6A9205D6}" type="presParOf" srcId="{4E082AB3-8453-4476-A667-D1EFA217205F}" destId="{91DB3470-DEA8-409C-929C-225223278D80}" srcOrd="3" destOrd="0" presId="urn:microsoft.com/office/officeart/2016/7/layout/BasicLinearProcessNumbered"/>
    <dgm:cxn modelId="{A21613C3-32EA-4E22-8192-8A5D568A1586}" type="presParOf" srcId="{87D69195-A6E7-4F8D-B9F8-15B87D007185}" destId="{C6D5A66C-CC26-4B18-8E1A-AF85127159C4}" srcOrd="3" destOrd="0" presId="urn:microsoft.com/office/officeart/2016/7/layout/BasicLinearProcessNumbered"/>
    <dgm:cxn modelId="{BF6F891A-C913-43DB-A513-10A03BBA58EB}" type="presParOf" srcId="{87D69195-A6E7-4F8D-B9F8-15B87D007185}" destId="{4A9C9D69-2916-4968-AECB-47DEC71C5F0A}" srcOrd="4" destOrd="0" presId="urn:microsoft.com/office/officeart/2016/7/layout/BasicLinearProcessNumbered"/>
    <dgm:cxn modelId="{82C8E4E9-0DF0-4E21-B6E3-125516173B11}" type="presParOf" srcId="{4A9C9D69-2916-4968-AECB-47DEC71C5F0A}" destId="{DB73670E-AA24-4CBC-8BCA-162AFF878796}" srcOrd="0" destOrd="0" presId="urn:microsoft.com/office/officeart/2016/7/layout/BasicLinearProcessNumbered"/>
    <dgm:cxn modelId="{405AE62E-FAED-4479-A5EA-E7BA5D4AD44C}" type="presParOf" srcId="{4A9C9D69-2916-4968-AECB-47DEC71C5F0A}" destId="{06836358-2DA6-488A-8652-BFD34763CF73}" srcOrd="1" destOrd="0" presId="urn:microsoft.com/office/officeart/2016/7/layout/BasicLinearProcessNumbered"/>
    <dgm:cxn modelId="{AFBBF49F-0775-4FAC-86DF-FFEE98740D0E}" type="presParOf" srcId="{4A9C9D69-2916-4968-AECB-47DEC71C5F0A}" destId="{57311102-2BC3-434A-9BC4-A0F76862A974}" srcOrd="2" destOrd="0" presId="urn:microsoft.com/office/officeart/2016/7/layout/BasicLinearProcessNumbered"/>
    <dgm:cxn modelId="{3C9E1565-337B-4588-A818-392F322006F4}" type="presParOf" srcId="{4A9C9D69-2916-4968-AECB-47DEC71C5F0A}" destId="{56189EAE-7F62-4F65-BF16-9F94A402BD95}" srcOrd="3" destOrd="0" presId="urn:microsoft.com/office/officeart/2016/7/layout/BasicLinearProcessNumbered"/>
    <dgm:cxn modelId="{5AB9A53E-9FA7-439E-9420-1DBAD89894E9}" type="presParOf" srcId="{87D69195-A6E7-4F8D-B9F8-15B87D007185}" destId="{3B67059B-AF79-423F-990B-30E2C3B7028F}" srcOrd="5" destOrd="0" presId="urn:microsoft.com/office/officeart/2016/7/layout/BasicLinearProcessNumbered"/>
    <dgm:cxn modelId="{96508556-5214-4C9A-8F47-DEFF47A4EF9C}" type="presParOf" srcId="{87D69195-A6E7-4F8D-B9F8-15B87D007185}" destId="{8D5D5473-4F55-4700-851F-6F3B0D1253DE}" srcOrd="6" destOrd="0" presId="urn:microsoft.com/office/officeart/2016/7/layout/BasicLinearProcessNumbered"/>
    <dgm:cxn modelId="{0696F452-C41D-4E2D-84E5-FE34B21147EC}" type="presParOf" srcId="{8D5D5473-4F55-4700-851F-6F3B0D1253DE}" destId="{3028FE27-E6AD-4622-A60D-070EDC7C4353}" srcOrd="0" destOrd="0" presId="urn:microsoft.com/office/officeart/2016/7/layout/BasicLinearProcessNumbered"/>
    <dgm:cxn modelId="{F8C12E11-D96C-40AF-8867-E4D58CA181FE}" type="presParOf" srcId="{8D5D5473-4F55-4700-851F-6F3B0D1253DE}" destId="{F8072052-05B0-4290-B579-D544ADE190A5}" srcOrd="1" destOrd="0" presId="urn:microsoft.com/office/officeart/2016/7/layout/BasicLinearProcessNumbered"/>
    <dgm:cxn modelId="{2C539579-7F9C-445F-956B-11B428E7ABC8}" type="presParOf" srcId="{8D5D5473-4F55-4700-851F-6F3B0D1253DE}" destId="{2CEAAA97-3345-4E16-9220-191093EDC423}" srcOrd="2" destOrd="0" presId="urn:microsoft.com/office/officeart/2016/7/layout/BasicLinearProcessNumbered"/>
    <dgm:cxn modelId="{40B06CBF-92B0-4BAE-A336-FE2753504D80}" type="presParOf" srcId="{8D5D5473-4F55-4700-851F-6F3B0D1253DE}" destId="{79770513-D171-460C-8AFA-95644F45B766}" srcOrd="3" destOrd="0" presId="urn:microsoft.com/office/officeart/2016/7/layout/BasicLinearProcessNumbered"/>
    <dgm:cxn modelId="{76EADC70-34E1-4DE0-B500-C921AABFFB18}" type="presParOf" srcId="{87D69195-A6E7-4F8D-B9F8-15B87D007185}" destId="{776EEA49-7987-44D8-B069-29C5A7EAE259}" srcOrd="7" destOrd="0" presId="urn:microsoft.com/office/officeart/2016/7/layout/BasicLinearProcessNumbered"/>
    <dgm:cxn modelId="{25862A2F-DF47-4325-A2B1-373205D6B6B9}" type="presParOf" srcId="{87D69195-A6E7-4F8D-B9F8-15B87D007185}" destId="{A2760466-D2CD-4B99-8544-A2C21EBF5453}" srcOrd="8" destOrd="0" presId="urn:microsoft.com/office/officeart/2016/7/layout/BasicLinearProcessNumbered"/>
    <dgm:cxn modelId="{FA937D1C-6841-48E2-BC5A-FE2BB29A3BE9}" type="presParOf" srcId="{A2760466-D2CD-4B99-8544-A2C21EBF5453}" destId="{12E381C7-49D5-48BF-BED2-06E8CD6DF3F1}" srcOrd="0" destOrd="0" presId="urn:microsoft.com/office/officeart/2016/7/layout/BasicLinearProcessNumbered"/>
    <dgm:cxn modelId="{08BC81EA-1DEE-40B1-8EA9-ED825B01B410}" type="presParOf" srcId="{A2760466-D2CD-4B99-8544-A2C21EBF5453}" destId="{BFBC916E-6A11-41CC-B0C9-C24D7B4244CC}" srcOrd="1" destOrd="0" presId="urn:microsoft.com/office/officeart/2016/7/layout/BasicLinearProcessNumbered"/>
    <dgm:cxn modelId="{5655F19F-BF71-4E30-8F29-C16E0409A0FF}" type="presParOf" srcId="{A2760466-D2CD-4B99-8544-A2C21EBF5453}" destId="{A58CBCDD-10F4-4886-A9C3-91DE47D365F4}" srcOrd="2" destOrd="0" presId="urn:microsoft.com/office/officeart/2016/7/layout/BasicLinearProcessNumbered"/>
    <dgm:cxn modelId="{F879F9FD-ED55-4BA6-A6C4-A0CB07CC977C}" type="presParOf" srcId="{A2760466-D2CD-4B99-8544-A2C21EBF5453}" destId="{794C0264-8827-4DF8-819C-BDB1C6862462}" srcOrd="3" destOrd="0" presId="urn:microsoft.com/office/officeart/2016/7/layout/BasicLinearProcessNumbered"/>
    <dgm:cxn modelId="{0F2187CE-7EDD-47F6-A0C7-98A8DBE20465}" type="presParOf" srcId="{87D69195-A6E7-4F8D-B9F8-15B87D007185}" destId="{FDC132B9-C58E-41AA-B0E0-CCDA82C00C9C}" srcOrd="9" destOrd="0" presId="urn:microsoft.com/office/officeart/2016/7/layout/BasicLinearProcessNumbered"/>
    <dgm:cxn modelId="{599C381F-8220-4B8C-96ED-A0FF9CB3BCC6}" type="presParOf" srcId="{87D69195-A6E7-4F8D-B9F8-15B87D007185}" destId="{5210FA3D-89B5-46FC-A4AF-C87EAA1D379F}" srcOrd="10" destOrd="0" presId="urn:microsoft.com/office/officeart/2016/7/layout/BasicLinearProcessNumbered"/>
    <dgm:cxn modelId="{BBDB5980-40AE-4C64-8CFA-1E5C87A8F5DF}" type="presParOf" srcId="{5210FA3D-89B5-46FC-A4AF-C87EAA1D379F}" destId="{A6DF38D2-ED0D-40DF-8DE4-E808F3DD2624}" srcOrd="0" destOrd="0" presId="urn:microsoft.com/office/officeart/2016/7/layout/BasicLinearProcessNumbered"/>
    <dgm:cxn modelId="{D6E73A9C-5F4C-4E7F-B98F-5618003935A0}" type="presParOf" srcId="{5210FA3D-89B5-46FC-A4AF-C87EAA1D379F}" destId="{BFC0E48E-8326-4119-9FCE-FBA034DC519C}" srcOrd="1" destOrd="0" presId="urn:microsoft.com/office/officeart/2016/7/layout/BasicLinearProcessNumbered"/>
    <dgm:cxn modelId="{A47514C1-C02B-4068-AF29-9A61CDDE4B77}" type="presParOf" srcId="{5210FA3D-89B5-46FC-A4AF-C87EAA1D379F}" destId="{72FFB2B4-EECD-49CA-AA8F-CC60A7C4200F}" srcOrd="2" destOrd="0" presId="urn:microsoft.com/office/officeart/2016/7/layout/BasicLinearProcessNumbered"/>
    <dgm:cxn modelId="{5EA22F07-0BEF-4877-8F38-B95D45FE37AA}" type="presParOf" srcId="{5210FA3D-89B5-46FC-A4AF-C87EAA1D379F}" destId="{2C9858C9-A10E-4959-AC09-737CCC60752D}" srcOrd="3" destOrd="0" presId="urn:microsoft.com/office/officeart/2016/7/layout/BasicLinearProcessNumbered"/>
    <dgm:cxn modelId="{54C48F07-2767-4BC9-85FD-B24C47B63BE1}" type="presParOf" srcId="{87D69195-A6E7-4F8D-B9F8-15B87D007185}" destId="{C3219DBB-5BBE-4C51-85E1-1D13919CA1FF}" srcOrd="11" destOrd="0" presId="urn:microsoft.com/office/officeart/2016/7/layout/BasicLinearProcessNumbered"/>
    <dgm:cxn modelId="{32FBFE1E-197D-4E08-BBCA-474EDF824BF5}" type="presParOf" srcId="{87D69195-A6E7-4F8D-B9F8-15B87D007185}" destId="{08D7744F-1480-4F57-9229-C8D5D3BB8BCB}" srcOrd="12" destOrd="0" presId="urn:microsoft.com/office/officeart/2016/7/layout/BasicLinearProcessNumbered"/>
    <dgm:cxn modelId="{F8CD44CE-77F9-499F-A667-6E813B9DC581}" type="presParOf" srcId="{08D7744F-1480-4F57-9229-C8D5D3BB8BCB}" destId="{E8FE473B-072C-4226-9044-5C050AC9B14E}" srcOrd="0" destOrd="0" presId="urn:microsoft.com/office/officeart/2016/7/layout/BasicLinearProcessNumbered"/>
    <dgm:cxn modelId="{4C3D1D12-3500-4C43-8379-8B5B314937F7}" type="presParOf" srcId="{08D7744F-1480-4F57-9229-C8D5D3BB8BCB}" destId="{31915EE2-1757-48A3-99E5-48B3B582055F}" srcOrd="1" destOrd="0" presId="urn:microsoft.com/office/officeart/2016/7/layout/BasicLinearProcessNumbered"/>
    <dgm:cxn modelId="{BC61A752-12E6-4390-A8C6-46FAF5FB9F70}" type="presParOf" srcId="{08D7744F-1480-4F57-9229-C8D5D3BB8BCB}" destId="{64CB02F6-6616-427E-ABD9-338C1618339A}" srcOrd="2" destOrd="0" presId="urn:microsoft.com/office/officeart/2016/7/layout/BasicLinearProcessNumbered"/>
    <dgm:cxn modelId="{D794335D-4AFB-4918-BC4B-1977BEC96274}" type="presParOf" srcId="{08D7744F-1480-4F57-9229-C8D5D3BB8BCB}" destId="{59A798AF-7994-4833-BAA7-3C7F3568D9C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AC473-9A46-4A01-A148-7EBCF6E74A08}">
      <dsp:nvSpPr>
        <dsp:cNvPr id="0" name=""/>
        <dsp:cNvSpPr/>
      </dsp:nvSpPr>
      <dsp:spPr>
        <a:xfrm>
          <a:off x="9242" y="1208829"/>
          <a:ext cx="1381199" cy="193367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488950">
            <a:lnSpc>
              <a:spcPct val="90000"/>
            </a:lnSpc>
            <a:spcBef>
              <a:spcPct val="0"/>
            </a:spcBef>
            <a:spcAft>
              <a:spcPct val="35000"/>
            </a:spcAft>
            <a:buNone/>
          </a:pPr>
          <a:r>
            <a:rPr lang="en-NZ" sz="1100" kern="1200"/>
            <a:t>By middle of Nov complete the last 2 face to face and 2 online sessions</a:t>
          </a:r>
          <a:endParaRPr lang="en-US" sz="1100" kern="1200"/>
        </a:p>
      </dsp:txBody>
      <dsp:txXfrm>
        <a:off x="9242" y="1943627"/>
        <a:ext cx="1381199" cy="1160207"/>
      </dsp:txXfrm>
    </dsp:sp>
    <dsp:sp modelId="{3E156BDB-AF85-467B-80AA-BBC6A1DB6DC4}">
      <dsp:nvSpPr>
        <dsp:cNvPr id="0" name=""/>
        <dsp:cNvSpPr/>
      </dsp:nvSpPr>
      <dsp:spPr>
        <a:xfrm>
          <a:off x="409790" y="1402197"/>
          <a:ext cx="580103" cy="5801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US" sz="2700" kern="1200"/>
            <a:t>1</a:t>
          </a:r>
        </a:p>
      </dsp:txBody>
      <dsp:txXfrm>
        <a:off x="494744" y="1487151"/>
        <a:ext cx="410195" cy="410195"/>
      </dsp:txXfrm>
    </dsp:sp>
    <dsp:sp modelId="{2C178F9C-D70D-471E-907A-91A6A55DA30D}">
      <dsp:nvSpPr>
        <dsp:cNvPr id="0" name=""/>
        <dsp:cNvSpPr/>
      </dsp:nvSpPr>
      <dsp:spPr>
        <a:xfrm>
          <a:off x="9242" y="3142436"/>
          <a:ext cx="1381199" cy="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29CDEFC-3D6F-42AC-B767-5AE74B66BAE6}">
      <dsp:nvSpPr>
        <dsp:cNvPr id="0" name=""/>
        <dsp:cNvSpPr/>
      </dsp:nvSpPr>
      <dsp:spPr>
        <a:xfrm>
          <a:off x="1528561" y="1208829"/>
          <a:ext cx="1381199" cy="193367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488950">
            <a:lnSpc>
              <a:spcPct val="90000"/>
            </a:lnSpc>
            <a:spcBef>
              <a:spcPct val="0"/>
            </a:spcBef>
            <a:spcAft>
              <a:spcPct val="35000"/>
            </a:spcAft>
            <a:buNone/>
          </a:pPr>
          <a:r>
            <a:rPr lang="en-NZ" sz="1100" kern="1200" dirty="0"/>
            <a:t>Review all insights and feedback and complete summary documentation.</a:t>
          </a:r>
          <a:endParaRPr lang="en-US" sz="1100" kern="1200" dirty="0"/>
        </a:p>
      </dsp:txBody>
      <dsp:txXfrm>
        <a:off x="1528561" y="1943627"/>
        <a:ext cx="1381199" cy="1160207"/>
      </dsp:txXfrm>
    </dsp:sp>
    <dsp:sp modelId="{C970A5A1-CAED-4A5C-801A-AE096B854090}">
      <dsp:nvSpPr>
        <dsp:cNvPr id="0" name=""/>
        <dsp:cNvSpPr/>
      </dsp:nvSpPr>
      <dsp:spPr>
        <a:xfrm>
          <a:off x="1929109" y="1402197"/>
          <a:ext cx="580103" cy="58010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US" sz="2700" kern="1200"/>
            <a:t>2</a:t>
          </a:r>
        </a:p>
      </dsp:txBody>
      <dsp:txXfrm>
        <a:off x="2014063" y="1487151"/>
        <a:ext cx="410195" cy="410195"/>
      </dsp:txXfrm>
    </dsp:sp>
    <dsp:sp modelId="{2868AE55-B707-4167-B3F7-88947700320F}">
      <dsp:nvSpPr>
        <dsp:cNvPr id="0" name=""/>
        <dsp:cNvSpPr/>
      </dsp:nvSpPr>
      <dsp:spPr>
        <a:xfrm>
          <a:off x="1528561" y="3142436"/>
          <a:ext cx="1381199"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B73670E-AA24-4CBC-8BCA-162AFF878796}">
      <dsp:nvSpPr>
        <dsp:cNvPr id="0" name=""/>
        <dsp:cNvSpPr/>
      </dsp:nvSpPr>
      <dsp:spPr>
        <a:xfrm>
          <a:off x="3047880" y="1208829"/>
          <a:ext cx="1381199" cy="193367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488950">
            <a:lnSpc>
              <a:spcPct val="90000"/>
            </a:lnSpc>
            <a:spcBef>
              <a:spcPct val="0"/>
            </a:spcBef>
            <a:spcAft>
              <a:spcPct val="35000"/>
            </a:spcAft>
            <a:buNone/>
          </a:pPr>
          <a:r>
            <a:rPr lang="en-NZ" sz="1100" kern="1200" dirty="0"/>
            <a:t>Organise time with discipline boards to discuss and decide what is important to them</a:t>
          </a:r>
          <a:endParaRPr lang="en-US" sz="1100" kern="1200" dirty="0"/>
        </a:p>
      </dsp:txBody>
      <dsp:txXfrm>
        <a:off x="3047880" y="1943627"/>
        <a:ext cx="1381199" cy="1160207"/>
      </dsp:txXfrm>
    </dsp:sp>
    <dsp:sp modelId="{06836358-2DA6-488A-8652-BFD34763CF73}">
      <dsp:nvSpPr>
        <dsp:cNvPr id="0" name=""/>
        <dsp:cNvSpPr/>
      </dsp:nvSpPr>
      <dsp:spPr>
        <a:xfrm>
          <a:off x="3448428" y="1402197"/>
          <a:ext cx="580103" cy="58010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US" sz="2700" kern="1200"/>
            <a:t>3</a:t>
          </a:r>
        </a:p>
      </dsp:txBody>
      <dsp:txXfrm>
        <a:off x="3533382" y="1487151"/>
        <a:ext cx="410195" cy="410195"/>
      </dsp:txXfrm>
    </dsp:sp>
    <dsp:sp modelId="{57311102-2BC3-434A-9BC4-A0F76862A974}">
      <dsp:nvSpPr>
        <dsp:cNvPr id="0" name=""/>
        <dsp:cNvSpPr/>
      </dsp:nvSpPr>
      <dsp:spPr>
        <a:xfrm>
          <a:off x="3047880" y="3142436"/>
          <a:ext cx="1381199" cy="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28FE27-E6AD-4622-A60D-070EDC7C4353}">
      <dsp:nvSpPr>
        <dsp:cNvPr id="0" name=""/>
        <dsp:cNvSpPr/>
      </dsp:nvSpPr>
      <dsp:spPr>
        <a:xfrm>
          <a:off x="4567200" y="1208829"/>
          <a:ext cx="1381199" cy="193367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488950">
            <a:lnSpc>
              <a:spcPct val="90000"/>
            </a:lnSpc>
            <a:spcBef>
              <a:spcPct val="0"/>
            </a:spcBef>
            <a:spcAft>
              <a:spcPct val="35000"/>
            </a:spcAft>
            <a:buNone/>
          </a:pPr>
          <a:r>
            <a:rPr lang="en-NZ" sz="1100" kern="1200"/>
            <a:t>Review meeting with S&amp;A Steering group</a:t>
          </a:r>
          <a:endParaRPr lang="en-US" sz="1100" kern="1200"/>
        </a:p>
      </dsp:txBody>
      <dsp:txXfrm>
        <a:off x="4567200" y="1943627"/>
        <a:ext cx="1381199" cy="1160207"/>
      </dsp:txXfrm>
    </dsp:sp>
    <dsp:sp modelId="{F8072052-05B0-4290-B579-D544ADE190A5}">
      <dsp:nvSpPr>
        <dsp:cNvPr id="0" name=""/>
        <dsp:cNvSpPr/>
      </dsp:nvSpPr>
      <dsp:spPr>
        <a:xfrm>
          <a:off x="4967748" y="1402197"/>
          <a:ext cx="580103" cy="58010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US" sz="2700" kern="1200"/>
            <a:t>4</a:t>
          </a:r>
        </a:p>
      </dsp:txBody>
      <dsp:txXfrm>
        <a:off x="5052702" y="1487151"/>
        <a:ext cx="410195" cy="410195"/>
      </dsp:txXfrm>
    </dsp:sp>
    <dsp:sp modelId="{2CEAAA97-3345-4E16-9220-191093EDC423}">
      <dsp:nvSpPr>
        <dsp:cNvPr id="0" name=""/>
        <dsp:cNvSpPr/>
      </dsp:nvSpPr>
      <dsp:spPr>
        <a:xfrm>
          <a:off x="4567200" y="3142436"/>
          <a:ext cx="1381199" cy="7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E381C7-49D5-48BF-BED2-06E8CD6DF3F1}">
      <dsp:nvSpPr>
        <dsp:cNvPr id="0" name=""/>
        <dsp:cNvSpPr/>
      </dsp:nvSpPr>
      <dsp:spPr>
        <a:xfrm>
          <a:off x="6086519" y="1208829"/>
          <a:ext cx="1381199" cy="1933679"/>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488950">
            <a:lnSpc>
              <a:spcPct val="90000"/>
            </a:lnSpc>
            <a:spcBef>
              <a:spcPct val="0"/>
            </a:spcBef>
            <a:spcAft>
              <a:spcPct val="35000"/>
            </a:spcAft>
            <a:buNone/>
          </a:pPr>
          <a:r>
            <a:rPr lang="en-NZ" sz="1100" kern="1200" dirty="0"/>
            <a:t>Send the themes to all that attended the roadshow to get feedback in terms of prioritisation</a:t>
          </a:r>
          <a:endParaRPr lang="en-US" sz="1100" kern="1200" dirty="0"/>
        </a:p>
      </dsp:txBody>
      <dsp:txXfrm>
        <a:off x="6086519" y="1943627"/>
        <a:ext cx="1381199" cy="1160207"/>
      </dsp:txXfrm>
    </dsp:sp>
    <dsp:sp modelId="{BFBC916E-6A11-41CC-B0C9-C24D7B4244CC}">
      <dsp:nvSpPr>
        <dsp:cNvPr id="0" name=""/>
        <dsp:cNvSpPr/>
      </dsp:nvSpPr>
      <dsp:spPr>
        <a:xfrm>
          <a:off x="6487067" y="1402197"/>
          <a:ext cx="580103" cy="58010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US" sz="2700" kern="1200"/>
            <a:t>5</a:t>
          </a:r>
        </a:p>
      </dsp:txBody>
      <dsp:txXfrm>
        <a:off x="6572021" y="1487151"/>
        <a:ext cx="410195" cy="410195"/>
      </dsp:txXfrm>
    </dsp:sp>
    <dsp:sp modelId="{A58CBCDD-10F4-4886-A9C3-91DE47D365F4}">
      <dsp:nvSpPr>
        <dsp:cNvPr id="0" name=""/>
        <dsp:cNvSpPr/>
      </dsp:nvSpPr>
      <dsp:spPr>
        <a:xfrm>
          <a:off x="6086519" y="3142436"/>
          <a:ext cx="1381199" cy="7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DF38D2-ED0D-40DF-8DE4-E808F3DD2624}">
      <dsp:nvSpPr>
        <dsp:cNvPr id="0" name=""/>
        <dsp:cNvSpPr/>
      </dsp:nvSpPr>
      <dsp:spPr>
        <a:xfrm>
          <a:off x="7605839" y="1208829"/>
          <a:ext cx="1381199" cy="193367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488950">
            <a:lnSpc>
              <a:spcPct val="90000"/>
            </a:lnSpc>
            <a:spcBef>
              <a:spcPct val="0"/>
            </a:spcBef>
            <a:spcAft>
              <a:spcPct val="35000"/>
            </a:spcAft>
            <a:buNone/>
          </a:pPr>
          <a:r>
            <a:rPr lang="en-NZ" sz="1100" kern="1200" dirty="0"/>
            <a:t>Collate and present to ESNZ board for final discussion on the themes we will develop</a:t>
          </a:r>
          <a:endParaRPr lang="en-US" sz="1100" kern="1200" dirty="0"/>
        </a:p>
      </dsp:txBody>
      <dsp:txXfrm>
        <a:off x="7605839" y="1943627"/>
        <a:ext cx="1381199" cy="1160207"/>
      </dsp:txXfrm>
    </dsp:sp>
    <dsp:sp modelId="{BFC0E48E-8326-4119-9FCE-FBA034DC519C}">
      <dsp:nvSpPr>
        <dsp:cNvPr id="0" name=""/>
        <dsp:cNvSpPr/>
      </dsp:nvSpPr>
      <dsp:spPr>
        <a:xfrm>
          <a:off x="8006386" y="1402197"/>
          <a:ext cx="580103" cy="58010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US" sz="2700" kern="1200"/>
            <a:t>6</a:t>
          </a:r>
        </a:p>
      </dsp:txBody>
      <dsp:txXfrm>
        <a:off x="8091340" y="1487151"/>
        <a:ext cx="410195" cy="410195"/>
      </dsp:txXfrm>
    </dsp:sp>
    <dsp:sp modelId="{72FFB2B4-EECD-49CA-AA8F-CC60A7C4200F}">
      <dsp:nvSpPr>
        <dsp:cNvPr id="0" name=""/>
        <dsp:cNvSpPr/>
      </dsp:nvSpPr>
      <dsp:spPr>
        <a:xfrm>
          <a:off x="7605839" y="3142436"/>
          <a:ext cx="1381199" cy="7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FE473B-072C-4226-9044-5C050AC9B14E}">
      <dsp:nvSpPr>
        <dsp:cNvPr id="0" name=""/>
        <dsp:cNvSpPr/>
      </dsp:nvSpPr>
      <dsp:spPr>
        <a:xfrm>
          <a:off x="9125158" y="1208829"/>
          <a:ext cx="1381199" cy="193367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684" tIns="330200" rIns="107684" bIns="330200" numCol="1" spcCol="1270" anchor="t" anchorCtr="0">
          <a:noAutofit/>
        </a:bodyPr>
        <a:lstStyle/>
        <a:p>
          <a:pPr marL="0" lvl="0" indent="0" algn="l" defTabSz="488950">
            <a:lnSpc>
              <a:spcPct val="90000"/>
            </a:lnSpc>
            <a:spcBef>
              <a:spcPct val="0"/>
            </a:spcBef>
            <a:spcAft>
              <a:spcPct val="35000"/>
            </a:spcAft>
            <a:buNone/>
          </a:pPr>
          <a:r>
            <a:rPr lang="en-NZ" sz="1100" kern="1200" dirty="0"/>
            <a:t>Set up working groups around those themes to co design the work </a:t>
          </a:r>
          <a:endParaRPr lang="en-US" sz="1100" kern="1200" dirty="0"/>
        </a:p>
      </dsp:txBody>
      <dsp:txXfrm>
        <a:off x="9125158" y="1943627"/>
        <a:ext cx="1381199" cy="1160207"/>
      </dsp:txXfrm>
    </dsp:sp>
    <dsp:sp modelId="{31915EE2-1757-48A3-99E5-48B3B582055F}">
      <dsp:nvSpPr>
        <dsp:cNvPr id="0" name=""/>
        <dsp:cNvSpPr/>
      </dsp:nvSpPr>
      <dsp:spPr>
        <a:xfrm>
          <a:off x="9525706" y="1402197"/>
          <a:ext cx="580103" cy="58010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45227" tIns="12700" rIns="45227" bIns="12700" numCol="1" spcCol="1270" anchor="ctr" anchorCtr="0">
          <a:noAutofit/>
        </a:bodyPr>
        <a:lstStyle/>
        <a:p>
          <a:pPr marL="0" lvl="0" indent="0" algn="ctr" defTabSz="1200150">
            <a:lnSpc>
              <a:spcPct val="90000"/>
            </a:lnSpc>
            <a:spcBef>
              <a:spcPct val="0"/>
            </a:spcBef>
            <a:spcAft>
              <a:spcPct val="35000"/>
            </a:spcAft>
            <a:buNone/>
          </a:pPr>
          <a:r>
            <a:rPr lang="en-US" sz="2700" kern="1200"/>
            <a:t>7</a:t>
          </a:r>
        </a:p>
      </dsp:txBody>
      <dsp:txXfrm>
        <a:off x="9610660" y="1487151"/>
        <a:ext cx="410195" cy="410195"/>
      </dsp:txXfrm>
    </dsp:sp>
    <dsp:sp modelId="{64CB02F6-6616-427E-ABD9-338C1618339A}">
      <dsp:nvSpPr>
        <dsp:cNvPr id="0" name=""/>
        <dsp:cNvSpPr/>
      </dsp:nvSpPr>
      <dsp:spPr>
        <a:xfrm>
          <a:off x="9125158" y="3142436"/>
          <a:ext cx="1381199" cy="7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7043E-BD5B-4F19-BD87-841DF74209AA}" type="datetimeFigureOut">
              <a:rPr lang="en-NZ" smtClean="0"/>
              <a:t>5/12/2023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114B8-AC64-4AB4-A5D0-6A2E13611014}" type="slidenum">
              <a:rPr lang="en-NZ" smtClean="0"/>
              <a:t>‹#›</a:t>
            </a:fld>
            <a:endParaRPr lang="en-NZ"/>
          </a:p>
        </p:txBody>
      </p:sp>
    </p:spTree>
    <p:extLst>
      <p:ext uri="{BB962C8B-B14F-4D97-AF65-F5344CB8AC3E}">
        <p14:creationId xmlns:p14="http://schemas.microsoft.com/office/powerpoint/2010/main" val="3283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D21C-7392-D1F7-7BCF-F1C59DEE0A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396CC89D-A3B1-58EA-33B6-6B6DD287E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3F2E68D-8845-0D82-166E-68D03ED932BD}"/>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5" name="Footer Placeholder 4">
            <a:extLst>
              <a:ext uri="{FF2B5EF4-FFF2-40B4-BE49-F238E27FC236}">
                <a16:creationId xmlns:a16="http://schemas.microsoft.com/office/drawing/2014/main" id="{18B61A00-56E5-2676-BA9C-AA0809A0397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C73FBEF-EC5B-6A74-875E-97A1350D5BA8}"/>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22359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29EC-FC4B-49FD-AB96-0EF275788B7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7DF10AC-A567-739F-D0DA-695158A61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D183376-3820-9848-307A-A46DF8D4D1E4}"/>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5" name="Footer Placeholder 4">
            <a:extLst>
              <a:ext uri="{FF2B5EF4-FFF2-40B4-BE49-F238E27FC236}">
                <a16:creationId xmlns:a16="http://schemas.microsoft.com/office/drawing/2014/main" id="{7BAA40B1-71B5-F968-BBDC-00463A62ACE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040E527-19A9-15D8-A80E-1904233A3324}"/>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1479706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3C4246-153B-99E0-0D37-B5B99673B3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0D2B553-E424-2F51-DD8F-CF3E565FFF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C6A37BA-D6EC-3608-DD27-937438CA2AD7}"/>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5" name="Footer Placeholder 4">
            <a:extLst>
              <a:ext uri="{FF2B5EF4-FFF2-40B4-BE49-F238E27FC236}">
                <a16:creationId xmlns:a16="http://schemas.microsoft.com/office/drawing/2014/main" id="{26CFBEDF-492F-D398-ED80-7CEDC7C84D9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4D56C29-3A80-094D-8F6C-0E30147D683A}"/>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400092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828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B093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564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95A7AE"/>
        </a:solidFill>
        <a:effectLst/>
      </p:bgPr>
    </p:bg>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A02F67B0-92CB-3848-505A-145E83818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64" y="5957518"/>
            <a:ext cx="618791" cy="618791"/>
          </a:xfrm>
          <a:prstGeom prst="rect">
            <a:avLst/>
          </a:prstGeom>
        </p:spPr>
      </p:pic>
      <p:pic>
        <p:nvPicPr>
          <p:cNvPr id="7" name="Picture 6" descr="Logo&#10;&#10;Description automatically generated">
            <a:extLst>
              <a:ext uri="{FF2B5EF4-FFF2-40B4-BE49-F238E27FC236}">
                <a16:creationId xmlns:a16="http://schemas.microsoft.com/office/drawing/2014/main" id="{03A1E0FD-C8AD-9AB9-F19A-041A980838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134"/>
          <a:stretch/>
        </p:blipFill>
        <p:spPr>
          <a:xfrm>
            <a:off x="1127887" y="6243564"/>
            <a:ext cx="842427" cy="155013"/>
          </a:xfrm>
          <a:prstGeom prst="rect">
            <a:avLst/>
          </a:prstGeom>
        </p:spPr>
      </p:pic>
      <p:cxnSp>
        <p:nvCxnSpPr>
          <p:cNvPr id="8" name="Straight Connector 7">
            <a:extLst>
              <a:ext uri="{FF2B5EF4-FFF2-40B4-BE49-F238E27FC236}">
                <a16:creationId xmlns:a16="http://schemas.microsoft.com/office/drawing/2014/main" id="{927C1650-960D-36AA-00A4-15142873DBE2}"/>
              </a:ext>
            </a:extLst>
          </p:cNvPr>
          <p:cNvCxnSpPr/>
          <p:nvPr userDrawn="1"/>
        </p:nvCxnSpPr>
        <p:spPr>
          <a:xfrm>
            <a:off x="2124746" y="6185210"/>
            <a:ext cx="0" cy="319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6E885F5-9819-F664-D4BF-BEEC5AFB0657}"/>
              </a:ext>
            </a:extLst>
          </p:cNvPr>
          <p:cNvSpPr txBox="1">
            <a:spLocks/>
          </p:cNvSpPr>
          <p:nvPr userDrawn="1"/>
        </p:nvSpPr>
        <p:spPr>
          <a:xfrm>
            <a:off x="2279180" y="6202735"/>
            <a:ext cx="1513628" cy="3019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20"/>
              </a:lnSpc>
            </a:pP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Strength &amp; Adapt </a:t>
            </a:r>
            <a:b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b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Project Overview</a:t>
            </a:r>
          </a:p>
        </p:txBody>
      </p:sp>
    </p:spTree>
    <p:extLst>
      <p:ext uri="{BB962C8B-B14F-4D97-AF65-F5344CB8AC3E}">
        <p14:creationId xmlns:p14="http://schemas.microsoft.com/office/powerpoint/2010/main" val="75792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221E20"/>
        </a:solidFill>
        <a:effectLst/>
      </p:bgPr>
    </p:bg>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A02F67B0-92CB-3848-505A-145E83818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664" y="5957518"/>
            <a:ext cx="618791" cy="618791"/>
          </a:xfrm>
          <a:prstGeom prst="rect">
            <a:avLst/>
          </a:prstGeom>
        </p:spPr>
      </p:pic>
      <p:sp>
        <p:nvSpPr>
          <p:cNvPr id="6" name="Title 1">
            <a:extLst>
              <a:ext uri="{FF2B5EF4-FFF2-40B4-BE49-F238E27FC236}">
                <a16:creationId xmlns:a16="http://schemas.microsoft.com/office/drawing/2014/main" id="{685405D8-B537-C858-50D6-9C748BA94F59}"/>
              </a:ext>
            </a:extLst>
          </p:cNvPr>
          <p:cNvSpPr txBox="1">
            <a:spLocks/>
          </p:cNvSpPr>
          <p:nvPr userDrawn="1"/>
        </p:nvSpPr>
        <p:spPr>
          <a:xfrm>
            <a:off x="2279180" y="6202735"/>
            <a:ext cx="1513628" cy="3019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20"/>
              </a:lnSpc>
            </a:pPr>
            <a:r>
              <a:rPr lang="en-US" sz="700" b="0" i="0" dirty="0">
                <a:solidFill>
                  <a:schemeClr val="tx1"/>
                </a:solidFill>
                <a:latin typeface="Lato" panose="020F0502020204030203" pitchFamily="34" charset="77"/>
                <a:ea typeface="Lato" panose="020F0502020204030203" pitchFamily="34" charset="0"/>
                <a:cs typeface="Lato" panose="020F0502020204030203" pitchFamily="34" charset="0"/>
              </a:rPr>
              <a:t>Strength &amp; Adapt </a:t>
            </a:r>
            <a:br>
              <a:rPr lang="en-US" sz="700" b="0" i="0" dirty="0">
                <a:solidFill>
                  <a:schemeClr val="tx1"/>
                </a:solidFill>
                <a:latin typeface="Lato" panose="020F0502020204030203" pitchFamily="34" charset="77"/>
                <a:ea typeface="Lato" panose="020F0502020204030203" pitchFamily="34" charset="0"/>
                <a:cs typeface="Lato" panose="020F0502020204030203" pitchFamily="34" charset="0"/>
              </a:rPr>
            </a:br>
            <a:r>
              <a:rPr lang="en-US" sz="700" b="0" i="0" dirty="0">
                <a:solidFill>
                  <a:schemeClr val="tx1"/>
                </a:solidFill>
                <a:latin typeface="Lato" panose="020F0502020204030203" pitchFamily="34" charset="77"/>
                <a:ea typeface="Lato" panose="020F0502020204030203" pitchFamily="34" charset="0"/>
                <a:cs typeface="Lato" panose="020F0502020204030203" pitchFamily="34" charset="0"/>
              </a:rPr>
              <a:t>Project Overview</a:t>
            </a:r>
          </a:p>
        </p:txBody>
      </p:sp>
      <p:pic>
        <p:nvPicPr>
          <p:cNvPr id="7" name="Picture 6" descr="Logo&#10;&#10;Description automatically generated">
            <a:extLst>
              <a:ext uri="{FF2B5EF4-FFF2-40B4-BE49-F238E27FC236}">
                <a16:creationId xmlns:a16="http://schemas.microsoft.com/office/drawing/2014/main" id="{03A1E0FD-C8AD-9AB9-F19A-041A980838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134"/>
          <a:stretch/>
        </p:blipFill>
        <p:spPr>
          <a:xfrm>
            <a:off x="1127887" y="6243564"/>
            <a:ext cx="842427" cy="155013"/>
          </a:xfrm>
          <a:prstGeom prst="rect">
            <a:avLst/>
          </a:prstGeom>
        </p:spPr>
      </p:pic>
      <p:cxnSp>
        <p:nvCxnSpPr>
          <p:cNvPr id="8" name="Straight Connector 7">
            <a:extLst>
              <a:ext uri="{FF2B5EF4-FFF2-40B4-BE49-F238E27FC236}">
                <a16:creationId xmlns:a16="http://schemas.microsoft.com/office/drawing/2014/main" id="{927C1650-960D-36AA-00A4-15142873DBE2}"/>
              </a:ext>
            </a:extLst>
          </p:cNvPr>
          <p:cNvCxnSpPr/>
          <p:nvPr userDrawn="1"/>
        </p:nvCxnSpPr>
        <p:spPr>
          <a:xfrm>
            <a:off x="2124746" y="6185210"/>
            <a:ext cx="0" cy="319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99183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4971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9994-5F5F-CC5C-6D1B-C0768A4FA99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17D111C-E4F1-5121-8565-9F3C174E2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F1795E2-A64F-F47D-BC3E-2F42558CE423}"/>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5" name="Footer Placeholder 4">
            <a:extLst>
              <a:ext uri="{FF2B5EF4-FFF2-40B4-BE49-F238E27FC236}">
                <a16:creationId xmlns:a16="http://schemas.microsoft.com/office/drawing/2014/main" id="{21328392-867A-B647-7C99-7BED24CB735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5FC2E30-78E3-BB7F-5DD6-668B5302BFF0}"/>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286557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8BCD-1BE5-A3CA-FB70-59DD16B5CA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0CD0A783-7514-15B8-E6AB-B93355FDE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AB283-6675-C615-AC72-876DF5514C81}"/>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5" name="Footer Placeholder 4">
            <a:extLst>
              <a:ext uri="{FF2B5EF4-FFF2-40B4-BE49-F238E27FC236}">
                <a16:creationId xmlns:a16="http://schemas.microsoft.com/office/drawing/2014/main" id="{5CA05EC3-74C1-F04D-8641-05160A24980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A1DCD3F-B0DC-C5E5-7610-02225618DC32}"/>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61344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68CC-F974-FB0B-3A08-E9E673A1D13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34A8FEA-50D8-F728-E92A-9261CB6C46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A9AD3BD0-3D64-8E42-128B-178BBAD446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8534A0C-982B-0AEF-EEC4-63D8E4222420}"/>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6" name="Footer Placeholder 5">
            <a:extLst>
              <a:ext uri="{FF2B5EF4-FFF2-40B4-BE49-F238E27FC236}">
                <a16:creationId xmlns:a16="http://schemas.microsoft.com/office/drawing/2014/main" id="{FCCD5CA6-7391-9D07-FE34-DF7B69768B3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D4C67E6-7E3F-51A5-831A-57F39548B3E5}"/>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286952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D797-C2B2-8061-84FC-6DCBABEFE19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CC91A2D-E8AE-C621-C280-6B493F3E7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50F932-14B6-E40C-7E6A-CAC568102B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D5B313E2-4E77-1C0D-F780-2CA50666BD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B924F-89A4-A04F-8D68-0BBE40CCCE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1DF1071-99A6-9373-EF44-6B263C238AFF}"/>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8" name="Footer Placeholder 7">
            <a:extLst>
              <a:ext uri="{FF2B5EF4-FFF2-40B4-BE49-F238E27FC236}">
                <a16:creationId xmlns:a16="http://schemas.microsoft.com/office/drawing/2014/main" id="{DD9B1521-9F91-E0CA-7573-6DB4893ADEB6}"/>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2EC80FE-D42E-3072-4CEA-4B267C1DE971}"/>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58144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BC35-AFFB-BC47-062F-2072D8EF7D95}"/>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34D4A1A4-C9F7-5879-3E01-09233C2D60E2}"/>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4" name="Footer Placeholder 3">
            <a:extLst>
              <a:ext uri="{FF2B5EF4-FFF2-40B4-BE49-F238E27FC236}">
                <a16:creationId xmlns:a16="http://schemas.microsoft.com/office/drawing/2014/main" id="{F2C73594-9697-DE65-250F-B8149CBCB3F9}"/>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43C58BA2-C57A-26A1-19BE-A56DF5486C91}"/>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259388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AD538-11E7-2149-102D-777C7410C8D2}"/>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3" name="Footer Placeholder 2">
            <a:extLst>
              <a:ext uri="{FF2B5EF4-FFF2-40B4-BE49-F238E27FC236}">
                <a16:creationId xmlns:a16="http://schemas.microsoft.com/office/drawing/2014/main" id="{32CB7D9F-5894-3F30-1D6F-3C9390828AA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7BA750A-0C17-D7E0-7F72-88D8DEF4EAE5}"/>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276313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3D55-90E1-F03A-9565-CEA99647C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AD6BD7D0-A437-1F42-AC7E-066B4ACF44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7595BF6-39F8-C044-4721-DAFF49CAE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9224B-180B-FFD4-C8A3-D563CB8CAECE}"/>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6" name="Footer Placeholder 5">
            <a:extLst>
              <a:ext uri="{FF2B5EF4-FFF2-40B4-BE49-F238E27FC236}">
                <a16:creationId xmlns:a16="http://schemas.microsoft.com/office/drawing/2014/main" id="{29324416-02B2-A1F3-1516-9499AD34FAB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1EAD4F4-B7D3-88DF-2484-D82815CE387C}"/>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42017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D81F-2E2F-9753-6762-A8065F413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E71A035-81A5-AF98-2F03-1F9FB37FB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EECFF9E-96DF-A420-0F49-66E39B7828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2CF3B-A787-60E2-81C5-EA479C6C3B2F}"/>
              </a:ext>
            </a:extLst>
          </p:cNvPr>
          <p:cNvSpPr>
            <a:spLocks noGrp="1"/>
          </p:cNvSpPr>
          <p:nvPr>
            <p:ph type="dt" sz="half" idx="10"/>
          </p:nvPr>
        </p:nvSpPr>
        <p:spPr/>
        <p:txBody>
          <a:bodyPr/>
          <a:lstStyle/>
          <a:p>
            <a:fld id="{BF02BEB8-9634-4A1C-AE2A-3AB7CADC265A}" type="datetimeFigureOut">
              <a:rPr lang="en-NZ" smtClean="0"/>
              <a:t>5/12/2023</a:t>
            </a:fld>
            <a:endParaRPr lang="en-NZ"/>
          </a:p>
        </p:txBody>
      </p:sp>
      <p:sp>
        <p:nvSpPr>
          <p:cNvPr id="6" name="Footer Placeholder 5">
            <a:extLst>
              <a:ext uri="{FF2B5EF4-FFF2-40B4-BE49-F238E27FC236}">
                <a16:creationId xmlns:a16="http://schemas.microsoft.com/office/drawing/2014/main" id="{11773E78-3FDF-B428-007E-339325BA6B0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B7D03D2-EBD3-A0E9-AE5E-323849FCD557}"/>
              </a:ext>
            </a:extLst>
          </p:cNvPr>
          <p:cNvSpPr>
            <a:spLocks noGrp="1"/>
          </p:cNvSpPr>
          <p:nvPr>
            <p:ph type="sldNum" sz="quarter" idx="12"/>
          </p:nvPr>
        </p:nvSpPr>
        <p:spPr/>
        <p:txBody>
          <a:bodyPr/>
          <a:lstStyle/>
          <a:p>
            <a:fld id="{F7AF66DD-3531-4BB6-A7D4-B1BB665B9B6C}" type="slidenum">
              <a:rPr lang="en-NZ" smtClean="0"/>
              <a:t>‹#›</a:t>
            </a:fld>
            <a:endParaRPr lang="en-NZ"/>
          </a:p>
        </p:txBody>
      </p:sp>
    </p:spTree>
    <p:extLst>
      <p:ext uri="{BB962C8B-B14F-4D97-AF65-F5344CB8AC3E}">
        <p14:creationId xmlns:p14="http://schemas.microsoft.com/office/powerpoint/2010/main" val="58519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635F5D-4509-2BEF-3005-453D4FEAA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AA842909-1B32-4135-4B1D-942DEA950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7070EA4-5E4F-A4EE-0839-EBF22E759D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2BEB8-9634-4A1C-AE2A-3AB7CADC265A}" type="datetimeFigureOut">
              <a:rPr lang="en-NZ" smtClean="0"/>
              <a:t>5/12/2023</a:t>
            </a:fld>
            <a:endParaRPr lang="en-NZ"/>
          </a:p>
        </p:txBody>
      </p:sp>
      <p:sp>
        <p:nvSpPr>
          <p:cNvPr id="5" name="Footer Placeholder 4">
            <a:extLst>
              <a:ext uri="{FF2B5EF4-FFF2-40B4-BE49-F238E27FC236}">
                <a16:creationId xmlns:a16="http://schemas.microsoft.com/office/drawing/2014/main" id="{5D9DAC16-4E36-311E-BEF3-AF7788003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A5F37D2-A81B-54D2-FB8B-246755830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F66DD-3531-4BB6-A7D4-B1BB665B9B6C}" type="slidenum">
              <a:rPr lang="en-NZ" smtClean="0"/>
              <a:t>‹#›</a:t>
            </a:fld>
            <a:endParaRPr lang="en-NZ"/>
          </a:p>
        </p:txBody>
      </p:sp>
    </p:spTree>
    <p:extLst>
      <p:ext uri="{BB962C8B-B14F-4D97-AF65-F5344CB8AC3E}">
        <p14:creationId xmlns:p14="http://schemas.microsoft.com/office/powerpoint/2010/main" val="321322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0" r:id="rId13"/>
    <p:sldLayoutId id="2147483664" r:id="rId14"/>
    <p:sldLayoutId id="2147483661"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group of people riding horses on a beach&#10;&#10;Description automatically generated">
            <a:extLst>
              <a:ext uri="{FF2B5EF4-FFF2-40B4-BE49-F238E27FC236}">
                <a16:creationId xmlns:a16="http://schemas.microsoft.com/office/drawing/2014/main" id="{A0F7D67F-EB39-B67B-8D94-EC441CD4A454}"/>
              </a:ext>
            </a:extLst>
          </p:cNvPr>
          <p:cNvPicPr>
            <a:picLocks noChangeAspect="1"/>
          </p:cNvPicPr>
          <p:nvPr/>
        </p:nvPicPr>
        <p:blipFill rotWithShape="1">
          <a:blip r:embed="rId2">
            <a:extLst>
              <a:ext uri="{28A0092B-C50C-407E-A947-70E740481C1C}">
                <a14:useLocalDpi xmlns:a14="http://schemas.microsoft.com/office/drawing/2010/main" val="0"/>
              </a:ext>
            </a:extLst>
          </a:blip>
          <a:srcRect l="25583" t="48264" r="26824" b="3734"/>
          <a:stretch/>
        </p:blipFill>
        <p:spPr>
          <a:xfrm>
            <a:off x="0" y="-41096"/>
            <a:ext cx="12326708" cy="6899096"/>
          </a:xfrm>
          <a:prstGeom prst="rect">
            <a:avLst/>
          </a:prstGeom>
        </p:spPr>
      </p:pic>
      <p:sp>
        <p:nvSpPr>
          <p:cNvPr id="10" name="TextBox 9">
            <a:extLst>
              <a:ext uri="{FF2B5EF4-FFF2-40B4-BE49-F238E27FC236}">
                <a16:creationId xmlns:a16="http://schemas.microsoft.com/office/drawing/2014/main" id="{AC16A80C-8120-B255-3AD8-3EACEF2545DF}"/>
              </a:ext>
            </a:extLst>
          </p:cNvPr>
          <p:cNvSpPr txBox="1"/>
          <p:nvPr/>
        </p:nvSpPr>
        <p:spPr>
          <a:xfrm>
            <a:off x="699715" y="2385049"/>
            <a:ext cx="2361416" cy="2031325"/>
          </a:xfrm>
          <a:prstGeom prst="rect">
            <a:avLst/>
          </a:prstGeom>
          <a:noFill/>
        </p:spPr>
        <p:txBody>
          <a:bodyPr wrap="square" rtlCol="0">
            <a:spAutoFit/>
          </a:bodyPr>
          <a:lstStyle/>
          <a:p>
            <a:pPr algn="ctr"/>
            <a:r>
              <a:rPr lang="en-NZ" sz="1800" b="1" dirty="0">
                <a:solidFill>
                  <a:schemeClr val="bg1"/>
                </a:solidFill>
                <a:latin typeface="Lato" panose="020F0502020204030203" pitchFamily="34" charset="77"/>
                <a:ea typeface="Lato" panose="020F0502020204030203" pitchFamily="34" charset="0"/>
                <a:cs typeface="Lato" panose="020F0502020204030203" pitchFamily="34" charset="0"/>
              </a:rPr>
              <a:t>Strengthen &amp; Adapt Project </a:t>
            </a:r>
          </a:p>
          <a:p>
            <a:pPr algn="ctr"/>
            <a:endParaRPr lang="en-NZ" b="1" dirty="0">
              <a:solidFill>
                <a:schemeClr val="bg1"/>
              </a:solidFill>
              <a:latin typeface="Lato" panose="020F0502020204030203" pitchFamily="34" charset="77"/>
              <a:ea typeface="Lato" panose="020F0502020204030203" pitchFamily="34" charset="0"/>
              <a:cs typeface="Lato" panose="020F0502020204030203" pitchFamily="34" charset="0"/>
            </a:endParaRPr>
          </a:p>
          <a:p>
            <a:pPr algn="ctr"/>
            <a:endParaRPr lang="en-NZ" b="1" dirty="0">
              <a:solidFill>
                <a:schemeClr val="bg1"/>
              </a:solidFill>
              <a:latin typeface="Lato" panose="020F0502020204030203" pitchFamily="34" charset="77"/>
              <a:ea typeface="Lato" panose="020F0502020204030203" pitchFamily="34" charset="0"/>
              <a:cs typeface="Lato" panose="020F0502020204030203" pitchFamily="34" charset="0"/>
            </a:endParaRPr>
          </a:p>
          <a:p>
            <a:pPr algn="ctr"/>
            <a:r>
              <a:rPr lang="en-NZ" sz="1800" b="1" dirty="0">
                <a:solidFill>
                  <a:schemeClr val="bg1"/>
                </a:solidFill>
                <a:latin typeface="Lato" panose="020F0502020204030203" pitchFamily="34" charset="77"/>
                <a:ea typeface="Lato" panose="020F0502020204030203" pitchFamily="34" charset="0"/>
                <a:cs typeface="Lato" panose="020F0502020204030203" pitchFamily="34" charset="0"/>
              </a:rPr>
              <a:t>Summary Key Findings</a:t>
            </a:r>
          </a:p>
          <a:p>
            <a:pPr algn="ctr"/>
            <a:endParaRPr lang="en-NZ" b="1" dirty="0">
              <a:solidFill>
                <a:schemeClr val="bg1"/>
              </a:solidFill>
              <a:latin typeface="Lato" panose="020F0502020204030203" pitchFamily="34" charset="77"/>
              <a:ea typeface="Lato" panose="020F0502020204030203" pitchFamily="34" charset="0"/>
              <a:cs typeface="Lato" panose="020F0502020204030203" pitchFamily="34" charset="0"/>
            </a:endParaRPr>
          </a:p>
        </p:txBody>
      </p:sp>
      <p:sp>
        <p:nvSpPr>
          <p:cNvPr id="6" name="Rectangle 5">
            <a:extLst>
              <a:ext uri="{FF2B5EF4-FFF2-40B4-BE49-F238E27FC236}">
                <a16:creationId xmlns:a16="http://schemas.microsoft.com/office/drawing/2014/main" id="{777EC5BC-1812-25EA-9E54-1424628277B9}"/>
              </a:ext>
            </a:extLst>
          </p:cNvPr>
          <p:cNvSpPr/>
          <p:nvPr/>
        </p:nvSpPr>
        <p:spPr>
          <a:xfrm>
            <a:off x="142779" y="-41096"/>
            <a:ext cx="3206595" cy="5137078"/>
          </a:xfrm>
          <a:prstGeom prst="rect">
            <a:avLst/>
          </a:prstGeom>
          <a:solidFill>
            <a:srgbClr val="221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6DDA0BD2-A1AA-B5F0-452E-3CB6C783B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50" y="688520"/>
            <a:ext cx="2199872" cy="1128630"/>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A9718C3C-C70F-91D5-6BB3-908914747A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93" y="5876789"/>
            <a:ext cx="618791" cy="618791"/>
          </a:xfrm>
          <a:prstGeom prst="rect">
            <a:avLst/>
          </a:prstGeom>
        </p:spPr>
      </p:pic>
      <p:sp>
        <p:nvSpPr>
          <p:cNvPr id="9" name="TextBox 8">
            <a:extLst>
              <a:ext uri="{FF2B5EF4-FFF2-40B4-BE49-F238E27FC236}">
                <a16:creationId xmlns:a16="http://schemas.microsoft.com/office/drawing/2014/main" id="{4106EE9D-FFBE-A4C3-B2CA-D4C6AFB479AB}"/>
              </a:ext>
            </a:extLst>
          </p:cNvPr>
          <p:cNvSpPr txBox="1"/>
          <p:nvPr/>
        </p:nvSpPr>
        <p:spPr>
          <a:xfrm>
            <a:off x="525053" y="2385049"/>
            <a:ext cx="2361416" cy="1477328"/>
          </a:xfrm>
          <a:prstGeom prst="rect">
            <a:avLst/>
          </a:prstGeom>
          <a:noFill/>
        </p:spPr>
        <p:txBody>
          <a:bodyPr wrap="square" rtlCol="0">
            <a:spAutoFit/>
          </a:bodyPr>
          <a:lstStyle/>
          <a:p>
            <a:pPr algn="ctr"/>
            <a:r>
              <a:rPr lang="en-NZ" sz="1800" b="1" dirty="0">
                <a:solidFill>
                  <a:schemeClr val="bg1"/>
                </a:solidFill>
                <a:latin typeface="Lato" panose="020F0502020204030203" pitchFamily="34" charset="77"/>
                <a:ea typeface="Lato" panose="020F0502020204030203" pitchFamily="34" charset="0"/>
                <a:cs typeface="Lato" panose="020F0502020204030203" pitchFamily="34" charset="0"/>
              </a:rPr>
              <a:t>Strengthen &amp; Adapt Project Draft Summary</a:t>
            </a:r>
          </a:p>
          <a:p>
            <a:pPr algn="ctr"/>
            <a:endParaRPr lang="en-NZ" b="1" dirty="0">
              <a:solidFill>
                <a:schemeClr val="bg1"/>
              </a:solidFill>
              <a:latin typeface="Lato" panose="020F0502020204030203" pitchFamily="34" charset="77"/>
              <a:ea typeface="Lato" panose="020F0502020204030203" pitchFamily="34" charset="0"/>
              <a:cs typeface="Lato" panose="020F0502020204030203" pitchFamily="34" charset="0"/>
            </a:endParaRPr>
          </a:p>
          <a:p>
            <a:pPr algn="ctr"/>
            <a:r>
              <a:rPr lang="en-NZ" b="1" dirty="0">
                <a:solidFill>
                  <a:schemeClr val="bg1"/>
                </a:solidFill>
                <a:latin typeface="Lato" panose="020F0502020204030203" pitchFamily="34" charset="77"/>
                <a:ea typeface="Lato" panose="020F0502020204030203" pitchFamily="34" charset="0"/>
                <a:cs typeface="Lato" panose="020F0502020204030203" pitchFamily="34" charset="0"/>
              </a:rPr>
              <a:t>November 2023</a:t>
            </a:r>
            <a:endParaRPr lang="en-US" dirty="0"/>
          </a:p>
        </p:txBody>
      </p:sp>
      <p:sp>
        <p:nvSpPr>
          <p:cNvPr id="11" name="TextBox 10">
            <a:extLst>
              <a:ext uri="{FF2B5EF4-FFF2-40B4-BE49-F238E27FC236}">
                <a16:creationId xmlns:a16="http://schemas.microsoft.com/office/drawing/2014/main" id="{DFB43D78-5604-9DD7-4F0A-4141724F59C3}"/>
              </a:ext>
            </a:extLst>
          </p:cNvPr>
          <p:cNvSpPr txBox="1"/>
          <p:nvPr/>
        </p:nvSpPr>
        <p:spPr>
          <a:xfrm>
            <a:off x="519893" y="4060944"/>
            <a:ext cx="2450986" cy="738664"/>
          </a:xfrm>
          <a:prstGeom prst="rect">
            <a:avLst/>
          </a:prstGeom>
          <a:noFill/>
        </p:spPr>
        <p:txBody>
          <a:bodyPr wrap="square" rtlCol="0">
            <a:spAutoFit/>
          </a:bodyPr>
          <a:lstStyle/>
          <a:p>
            <a:pPr algn="ctr"/>
            <a:r>
              <a:rPr lang="en-NZ"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Connecting the equestrian system for a horse and human centred future</a:t>
            </a:r>
            <a:r>
              <a:rPr lang="en-NZ" sz="1800" dirty="0">
                <a:effectLst/>
                <a:latin typeface="Calibri" panose="020F0502020204030204" pitchFamily="34" charset="0"/>
                <a:ea typeface="Calibri" panose="020F0502020204030204" pitchFamily="34" charset="0"/>
                <a:cs typeface="Arial" panose="020B0604020202020204" pitchFamily="34" charset="0"/>
              </a:rPr>
              <a:t>.</a:t>
            </a:r>
            <a:endParaRPr lang="en-NZ" dirty="0"/>
          </a:p>
        </p:txBody>
      </p:sp>
      <p:grpSp>
        <p:nvGrpSpPr>
          <p:cNvPr id="13" name="Group 12">
            <a:extLst>
              <a:ext uri="{FF2B5EF4-FFF2-40B4-BE49-F238E27FC236}">
                <a16:creationId xmlns:a16="http://schemas.microsoft.com/office/drawing/2014/main" id="{EBF85FE1-86B7-66CB-6C90-D1644A76C1EA}"/>
              </a:ext>
            </a:extLst>
          </p:cNvPr>
          <p:cNvGrpSpPr/>
          <p:nvPr/>
        </p:nvGrpSpPr>
        <p:grpSpPr>
          <a:xfrm>
            <a:off x="8056140" y="6000159"/>
            <a:ext cx="4440660" cy="876300"/>
            <a:chOff x="7952734" y="6008882"/>
            <a:chExt cx="4373974" cy="876300"/>
          </a:xfrm>
        </p:grpSpPr>
        <p:sp>
          <p:nvSpPr>
            <p:cNvPr id="14" name="Rectangle 13">
              <a:extLst>
                <a:ext uri="{FF2B5EF4-FFF2-40B4-BE49-F238E27FC236}">
                  <a16:creationId xmlns:a16="http://schemas.microsoft.com/office/drawing/2014/main" id="{29BA55F3-751B-5EA7-37D6-0B102EF6D300}"/>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1B44C013-30C3-8F00-A2CC-51AEF6F25F3F}"/>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6" name="Picture 1">
              <a:extLst>
                <a:ext uri="{FF2B5EF4-FFF2-40B4-BE49-F238E27FC236}">
                  <a16:creationId xmlns:a16="http://schemas.microsoft.com/office/drawing/2014/main" id="{5B596948-042E-EB39-6C12-5D86C3DB3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8388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C2E9EB-B229-E4DA-4AFD-0727FC1E6579}"/>
              </a:ext>
            </a:extLst>
          </p:cNvPr>
          <p:cNvSpPr txBox="1">
            <a:spLocks/>
          </p:cNvSpPr>
          <p:nvPr/>
        </p:nvSpPr>
        <p:spPr>
          <a:xfrm>
            <a:off x="410597" y="281691"/>
            <a:ext cx="6421718"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Pete and Jess</a:t>
            </a:r>
          </a:p>
        </p:txBody>
      </p:sp>
      <p:grpSp>
        <p:nvGrpSpPr>
          <p:cNvPr id="10" name="Group 9">
            <a:extLst>
              <a:ext uri="{FF2B5EF4-FFF2-40B4-BE49-F238E27FC236}">
                <a16:creationId xmlns:a16="http://schemas.microsoft.com/office/drawing/2014/main" id="{421BDF0A-3417-D27E-DDD4-8DA48F2B6D3B}"/>
              </a:ext>
            </a:extLst>
          </p:cNvPr>
          <p:cNvGrpSpPr/>
          <p:nvPr/>
        </p:nvGrpSpPr>
        <p:grpSpPr>
          <a:xfrm>
            <a:off x="7952734" y="6008882"/>
            <a:ext cx="4373974" cy="876300"/>
            <a:chOff x="7952734" y="6008882"/>
            <a:chExt cx="4373974" cy="876300"/>
          </a:xfrm>
        </p:grpSpPr>
        <p:sp>
          <p:nvSpPr>
            <p:cNvPr id="11" name="Rectangle 10">
              <a:extLst>
                <a:ext uri="{FF2B5EF4-FFF2-40B4-BE49-F238E27FC236}">
                  <a16:creationId xmlns:a16="http://schemas.microsoft.com/office/drawing/2014/main" id="{3C26E643-0896-2CDF-0E38-75B7C262F4B4}"/>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93B675FE-1DB9-4293-8982-1EB3CE56B7DE}"/>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D4AF9289-A245-29EF-71EB-876F01ED4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Icon&#10;&#10;Description automatically generated with medium confidence">
            <a:extLst>
              <a:ext uri="{FF2B5EF4-FFF2-40B4-BE49-F238E27FC236}">
                <a16:creationId xmlns:a16="http://schemas.microsoft.com/office/drawing/2014/main" id="{8EBA0689-DD1F-023F-FEB6-F8908DDB1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64" y="6091080"/>
            <a:ext cx="618791" cy="618791"/>
          </a:xfrm>
          <a:prstGeom prst="rect">
            <a:avLst/>
          </a:prstGeom>
        </p:spPr>
      </p:pic>
      <p:pic>
        <p:nvPicPr>
          <p:cNvPr id="15" name="Picture 14" descr="Logo&#10;&#10;Description automatically generated">
            <a:extLst>
              <a:ext uri="{FF2B5EF4-FFF2-40B4-BE49-F238E27FC236}">
                <a16:creationId xmlns:a16="http://schemas.microsoft.com/office/drawing/2014/main" id="{9603191F-EE4D-7E01-C0D3-BAFC4384DF4C}"/>
              </a:ext>
            </a:extLst>
          </p:cNvPr>
          <p:cNvPicPr>
            <a:picLocks noChangeAspect="1"/>
          </p:cNvPicPr>
          <p:nvPr/>
        </p:nvPicPr>
        <p:blipFill rotWithShape="1">
          <a:blip r:embed="rId4">
            <a:extLst>
              <a:ext uri="{28A0092B-C50C-407E-A947-70E740481C1C}">
                <a14:useLocalDpi xmlns:a14="http://schemas.microsoft.com/office/drawing/2010/main" val="0"/>
              </a:ext>
            </a:extLst>
          </a:blip>
          <a:srcRect t="64134"/>
          <a:stretch/>
        </p:blipFill>
        <p:spPr>
          <a:xfrm>
            <a:off x="1127887" y="6377126"/>
            <a:ext cx="842427" cy="155013"/>
          </a:xfrm>
          <a:prstGeom prst="rect">
            <a:avLst/>
          </a:prstGeom>
        </p:spPr>
      </p:pic>
      <p:cxnSp>
        <p:nvCxnSpPr>
          <p:cNvPr id="16" name="Straight Connector 15">
            <a:extLst>
              <a:ext uri="{FF2B5EF4-FFF2-40B4-BE49-F238E27FC236}">
                <a16:creationId xmlns:a16="http://schemas.microsoft.com/office/drawing/2014/main" id="{C72D081C-F6D1-B7EF-BE0D-22BB05F5163A}"/>
              </a:ext>
            </a:extLst>
          </p:cNvPr>
          <p:cNvCxnSpPr/>
          <p:nvPr/>
        </p:nvCxnSpPr>
        <p:spPr>
          <a:xfrm>
            <a:off x="2124746" y="6318772"/>
            <a:ext cx="0" cy="319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E04979-0B6C-281F-EAEF-36AE6BD7D55C}"/>
              </a:ext>
            </a:extLst>
          </p:cNvPr>
          <p:cNvSpPr txBox="1">
            <a:spLocks/>
          </p:cNvSpPr>
          <p:nvPr/>
        </p:nvSpPr>
        <p:spPr>
          <a:xfrm>
            <a:off x="2279180" y="6336297"/>
            <a:ext cx="1513628" cy="3019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20"/>
              </a:lnSpc>
            </a:pP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Strength &amp; Adapt </a:t>
            </a:r>
            <a:b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b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Project Overview</a:t>
            </a:r>
          </a:p>
        </p:txBody>
      </p:sp>
      <p:cxnSp>
        <p:nvCxnSpPr>
          <p:cNvPr id="20" name="Straight Connector 19">
            <a:extLst>
              <a:ext uri="{FF2B5EF4-FFF2-40B4-BE49-F238E27FC236}">
                <a16:creationId xmlns:a16="http://schemas.microsoft.com/office/drawing/2014/main" id="{F9DD054F-8286-5D38-2C80-485A3ACD17CD}"/>
              </a:ext>
            </a:extLst>
          </p:cNvPr>
          <p:cNvCxnSpPr>
            <a:cxnSpLocks/>
          </p:cNvCxnSpPr>
          <p:nvPr/>
        </p:nvCxnSpPr>
        <p:spPr>
          <a:xfrm>
            <a:off x="523983" y="873307"/>
            <a:ext cx="49110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D7AEA1-61C9-91E3-55E1-3474305AF0D9}"/>
              </a:ext>
            </a:extLst>
          </p:cNvPr>
          <p:cNvSpPr txBox="1"/>
          <p:nvPr/>
        </p:nvSpPr>
        <p:spPr>
          <a:xfrm>
            <a:off x="410597" y="1018379"/>
            <a:ext cx="6421718" cy="4832092"/>
          </a:xfrm>
          <a:prstGeom prst="rect">
            <a:avLst/>
          </a:prstGeom>
          <a:noFill/>
        </p:spPr>
        <p:txBody>
          <a:bodyPr wrap="square">
            <a:spAutoFit/>
          </a:bodyPr>
          <a:lstStyle/>
          <a:p>
            <a:r>
              <a:rPr lang="en-NZ" sz="1400" dirty="0">
                <a:latin typeface="Calibri" panose="020F0502020204030204" pitchFamily="34" charset="0"/>
                <a:ea typeface="DengXian" panose="02010600030101010101" pitchFamily="2" charset="-122"/>
              </a:rPr>
              <a:t>Age 60 and 34:</a:t>
            </a:r>
          </a:p>
          <a:p>
            <a:r>
              <a:rPr lang="en-NZ" sz="1400" dirty="0">
                <a:latin typeface="Calibri" panose="020F0502020204030204" pitchFamily="34" charset="0"/>
                <a:ea typeface="DengXian" panose="02010600030101010101" pitchFamily="2" charset="-122"/>
              </a:rPr>
              <a:t>Pete has been volunteering as a member of the Organising Committee for the past 15 years, he’s well-loved in the eventing community and is the go-to for all things showjumping.  Over the time he has volunteered Pete has done everything and anything to ensure that the sport thrives and that riders have a great time.  He worries about the future delivery of the sport but also doesn’t understand the desire to utilise social media and is frustrated by the complicated membership models, technology used for membership and the increasing number of rules.</a:t>
            </a:r>
          </a:p>
          <a:p>
            <a:endParaRPr lang="en-NZ" sz="1400" dirty="0">
              <a:latin typeface="Calibri" panose="020F0502020204030204" pitchFamily="34" charset="0"/>
              <a:ea typeface="DengXian" panose="02010600030101010101" pitchFamily="2" charset="-122"/>
            </a:endParaRPr>
          </a:p>
          <a:p>
            <a:r>
              <a:rPr lang="en-NZ" sz="1400" dirty="0">
                <a:latin typeface="Calibri" panose="020F0502020204030204" pitchFamily="34" charset="0"/>
                <a:ea typeface="DengXian" panose="02010600030101010101" pitchFamily="2" charset="-122"/>
              </a:rPr>
              <a:t>Jess is a relative newcomer to the eventing world.  Her daughter has recently started riding and she absolutely loves the sport.  She wants to be involved in a voluntary capacity but really doesn’t know where to start.  She’s nervous she will get things wrong and really has no idea where to start.</a:t>
            </a: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To help Pete and Jess we need to consider :</a:t>
            </a:r>
          </a:p>
          <a:p>
            <a:pPr marL="342900" indent="-342900">
              <a:buFont typeface="+mj-lt"/>
              <a:buAutoNum type="arabicPeriod"/>
            </a:pPr>
            <a:r>
              <a:rPr lang="en-NZ" sz="1400" dirty="0">
                <a:effectLst/>
                <a:latin typeface="Calibri" panose="020F0502020204030204" pitchFamily="34" charset="0"/>
                <a:ea typeface="DengXian" panose="02010600030101010101" pitchFamily="2" charset="-122"/>
              </a:rPr>
              <a:t>Plans to support Pete to learn new ways of working but also to support him to retire from his voluntary work. To provide him the opportunity to have confidence in handing over the reins to someone new.</a:t>
            </a:r>
          </a:p>
          <a:p>
            <a:pPr marL="342900" indent="-342900">
              <a:buFont typeface="+mj-lt"/>
              <a:buAutoNum type="arabicPeriod"/>
            </a:pPr>
            <a:r>
              <a:rPr lang="en-NZ" sz="1400" dirty="0">
                <a:latin typeface="Calibri" panose="020F0502020204030204" pitchFamily="34" charset="0"/>
                <a:ea typeface="DengXian" panose="02010600030101010101" pitchFamily="2" charset="-122"/>
              </a:rPr>
              <a:t>Resources and guides to provide Jess with a clear understanding of what a voluntary role may be.  Procedures to support her understanding what to do and when things need to be done.</a:t>
            </a:r>
          </a:p>
          <a:p>
            <a:pPr marL="342900" indent="-342900">
              <a:buFont typeface="+mj-lt"/>
              <a:buAutoNum type="arabicPeriod"/>
            </a:pPr>
            <a:r>
              <a:rPr lang="en-NZ" sz="1400" dirty="0">
                <a:effectLst/>
                <a:latin typeface="Calibri" panose="020F0502020204030204" pitchFamily="34" charset="0"/>
                <a:ea typeface="DengXian" panose="02010600030101010101" pitchFamily="2" charset="-122"/>
              </a:rPr>
              <a:t>Mentoring and coaching both for Pete and Jess to support their transition.</a:t>
            </a:r>
          </a:p>
        </p:txBody>
      </p:sp>
      <p:pic>
        <p:nvPicPr>
          <p:cNvPr id="3" name="Picture 2" descr="A person in a hat holding a wheel">
            <a:extLst>
              <a:ext uri="{FF2B5EF4-FFF2-40B4-BE49-F238E27FC236}">
                <a16:creationId xmlns:a16="http://schemas.microsoft.com/office/drawing/2014/main" id="{DA0BB38D-2BE2-2513-F8D3-AFF91ED7A7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4908" y="48127"/>
            <a:ext cx="3914272" cy="5871408"/>
          </a:xfrm>
          <a:prstGeom prst="rect">
            <a:avLst/>
          </a:prstGeom>
        </p:spPr>
      </p:pic>
    </p:spTree>
    <p:extLst>
      <p:ext uri="{BB962C8B-B14F-4D97-AF65-F5344CB8AC3E}">
        <p14:creationId xmlns:p14="http://schemas.microsoft.com/office/powerpoint/2010/main" val="300771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2D9AA0-D8D8-A049-FD74-49F8E7105059}"/>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Celebrations</a:t>
            </a:r>
          </a:p>
        </p:txBody>
      </p:sp>
      <p:cxnSp>
        <p:nvCxnSpPr>
          <p:cNvPr id="14" name="Straight Connector 13">
            <a:extLst>
              <a:ext uri="{FF2B5EF4-FFF2-40B4-BE49-F238E27FC236}">
                <a16:creationId xmlns:a16="http://schemas.microsoft.com/office/drawing/2014/main" id="{985893A7-9F0D-C3A5-C5E3-0D54BB4692F4}"/>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D0670BC-CB69-ACA6-BEF6-149EB3CA189B}"/>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16" name="Group 15">
            <a:extLst>
              <a:ext uri="{FF2B5EF4-FFF2-40B4-BE49-F238E27FC236}">
                <a16:creationId xmlns:a16="http://schemas.microsoft.com/office/drawing/2014/main" id="{C5B97664-4F06-F10E-138D-A30B622A06D7}"/>
              </a:ext>
            </a:extLst>
          </p:cNvPr>
          <p:cNvGrpSpPr/>
          <p:nvPr/>
        </p:nvGrpSpPr>
        <p:grpSpPr>
          <a:xfrm>
            <a:off x="7952734" y="6008882"/>
            <a:ext cx="4373974" cy="876300"/>
            <a:chOff x="7952734" y="6008882"/>
            <a:chExt cx="4373974" cy="876300"/>
          </a:xfrm>
        </p:grpSpPr>
        <p:sp>
          <p:nvSpPr>
            <p:cNvPr id="17" name="Rectangle 16">
              <a:extLst>
                <a:ext uri="{FF2B5EF4-FFF2-40B4-BE49-F238E27FC236}">
                  <a16:creationId xmlns:a16="http://schemas.microsoft.com/office/drawing/2014/main" id="{8F59F61E-5B38-0709-813F-00AB68849C8E}"/>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36D9880F-314B-1882-5D0B-1D40F1476A65}"/>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9" name="Picture 1">
              <a:extLst>
                <a:ext uri="{FF2B5EF4-FFF2-40B4-BE49-F238E27FC236}">
                  <a16:creationId xmlns:a16="http://schemas.microsoft.com/office/drawing/2014/main" id="{8402D442-2B11-280C-D38F-BABE11027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27">
            <a:extLst>
              <a:ext uri="{FF2B5EF4-FFF2-40B4-BE49-F238E27FC236}">
                <a16:creationId xmlns:a16="http://schemas.microsoft.com/office/drawing/2014/main" id="{13DD5566-5EB2-4DBD-82E7-59E41AD8328B}"/>
              </a:ext>
            </a:extLst>
          </p:cNvPr>
          <p:cNvSpPr txBox="1"/>
          <p:nvPr/>
        </p:nvSpPr>
        <p:spPr>
          <a:xfrm>
            <a:off x="451691" y="1055881"/>
            <a:ext cx="10469737" cy="5262979"/>
          </a:xfrm>
          <a:prstGeom prst="rect">
            <a:avLst/>
          </a:prstGeom>
          <a:noFill/>
        </p:spPr>
        <p:txBody>
          <a:bodyPr wrap="square">
            <a:spAutoFit/>
          </a:bodyPr>
          <a:lstStyle/>
          <a:p>
            <a:pPr fontAlgn="base"/>
            <a:r>
              <a:rPr lang="en-NZ" sz="1400" dirty="0">
                <a:latin typeface="Calibri Body"/>
                <a:ea typeface="Calibri" panose="020F0502020204030204" pitchFamily="34" charset="0"/>
              </a:rPr>
              <a:t>Across our workshops participants were asked to list the things they celebrate about delivery in the environment in which they participate and compete.  Key themes identified included:</a:t>
            </a:r>
          </a:p>
          <a:p>
            <a:pPr fontAlgn="base"/>
            <a:endParaRPr lang="en-NZ" sz="1400" dirty="0">
              <a:latin typeface="Calibri Body"/>
              <a:ea typeface="Calibri" panose="020F0502020204030204" pitchFamily="34" charset="0"/>
            </a:endParaRP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Community</a:t>
            </a:r>
            <a:r>
              <a:rPr lang="en-NZ" sz="1400" dirty="0">
                <a:latin typeface="Calibri Body"/>
                <a:ea typeface="Calibri" panose="020F0502020204030204" pitchFamily="34" charset="0"/>
              </a:rPr>
              <a:t> - Strong sense of community, inclusive and friendly</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Collaboration</a:t>
            </a:r>
            <a:r>
              <a:rPr lang="en-NZ" sz="1400" dirty="0">
                <a:latin typeface="Calibri Body"/>
                <a:ea typeface="Calibri" panose="020F0502020204030204" pitchFamily="34" charset="0"/>
              </a:rPr>
              <a:t> - Evidence of working together to support and welcome riders of all disciplines and all capabilities</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Events</a:t>
            </a:r>
            <a:r>
              <a:rPr lang="en-NZ" sz="1400" dirty="0">
                <a:latin typeface="Calibri Body"/>
                <a:ea typeface="Calibri" panose="020F0502020204030204" pitchFamily="34" charset="0"/>
              </a:rPr>
              <a:t> - Access to quality events of all disciplines for all riding levels, multi-discipline events support community engagements, many options for other equestrian competitions (some areas - especially those with facilities), affordable opportunities to compete, year round events within a reasonable and affordable driving distance, events at all heights and all levels.</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Pony Clubs </a:t>
            </a:r>
            <a:r>
              <a:rPr lang="en-NZ" sz="1400" dirty="0">
                <a:latin typeface="Calibri Body"/>
                <a:ea typeface="Calibri" panose="020F0502020204030204" pitchFamily="34" charset="0"/>
              </a:rPr>
              <a:t>– are good in the area and play an important role in nurturing young riders, a growing number of ribbon days and opportunities for young riders.</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Cost</a:t>
            </a:r>
            <a:r>
              <a:rPr lang="en-NZ" sz="1400" dirty="0">
                <a:latin typeface="Calibri Body"/>
                <a:ea typeface="Calibri" panose="020F0502020204030204" pitchFamily="34" charset="0"/>
              </a:rPr>
              <a:t> -  is considered to ensure entry fees and event participation is affordable</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Volunteers</a:t>
            </a:r>
            <a:r>
              <a:rPr lang="en-NZ" sz="1400" dirty="0">
                <a:latin typeface="Calibri Body"/>
                <a:ea typeface="Calibri" panose="020F0502020204030204" pitchFamily="34" charset="0"/>
              </a:rPr>
              <a:t> - a strong and enthusiastic group of volunteers, large committees that are willing to work together</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Support for Riders </a:t>
            </a:r>
            <a:r>
              <a:rPr lang="en-NZ" sz="1400" dirty="0">
                <a:latin typeface="Calibri Body"/>
                <a:ea typeface="Calibri" panose="020F0502020204030204" pitchFamily="34" charset="0"/>
              </a:rPr>
              <a:t>- there is availability of good education and skill development for riders through clinics, pony clubs, riding groups, and various coaching opportunities, opportunities for riders to have access to horses (e.g., for RDA transition), provision of pathways and support, opportunities for education and development</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Membership</a:t>
            </a:r>
            <a:r>
              <a:rPr lang="en-NZ" sz="1400" dirty="0">
                <a:latin typeface="Calibri Body"/>
                <a:ea typeface="Calibri" panose="020F0502020204030204" pitchFamily="34" charset="0"/>
              </a:rPr>
              <a:t> – grassroots option to encourage joining</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Coaches </a:t>
            </a:r>
            <a:r>
              <a:rPr lang="en-NZ" sz="1400" dirty="0">
                <a:latin typeface="Calibri Body"/>
                <a:ea typeface="Calibri" panose="020F0502020204030204" pitchFamily="34" charset="0"/>
              </a:rPr>
              <a:t>- encouragement for upper-level coaches to visit the area, access to quality instructors and coaches, support for coaches wishing to develop their skills</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Facilities </a:t>
            </a:r>
            <a:r>
              <a:rPr lang="en-NZ" sz="1400" dirty="0">
                <a:latin typeface="Calibri Body"/>
                <a:ea typeface="Calibri" panose="020F0502020204030204" pitchFamily="34" charset="0"/>
              </a:rPr>
              <a:t>- diverse range of safe riding environments available, multi-discipline hubs support multi-discipline events</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Horse Welfare </a:t>
            </a:r>
            <a:r>
              <a:rPr lang="en-NZ" sz="1400" dirty="0">
                <a:latin typeface="Calibri Body"/>
                <a:ea typeface="Calibri" panose="020F0502020204030204" pitchFamily="34" charset="0"/>
              </a:rPr>
              <a:t>- a positive emphasis on horse welfare</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Culture</a:t>
            </a:r>
            <a:r>
              <a:rPr lang="en-NZ" sz="1400" dirty="0">
                <a:latin typeface="Calibri Body"/>
                <a:ea typeface="Calibri" panose="020F0502020204030204" pitchFamily="34" charset="0"/>
              </a:rPr>
              <a:t> - encouraging and supportive, learning from one another as newcomers join the sport</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Funding and grants </a:t>
            </a:r>
            <a:r>
              <a:rPr lang="en-NZ" sz="1400" dirty="0">
                <a:latin typeface="Calibri Body"/>
                <a:ea typeface="Calibri" panose="020F0502020204030204" pitchFamily="34" charset="0"/>
              </a:rPr>
              <a:t>–</a:t>
            </a:r>
            <a:r>
              <a:rPr lang="en-NZ" sz="1400" b="1" dirty="0">
                <a:latin typeface="Calibri Body"/>
                <a:ea typeface="Calibri" panose="020F0502020204030204" pitchFamily="34" charset="0"/>
              </a:rPr>
              <a:t> </a:t>
            </a:r>
            <a:r>
              <a:rPr lang="en-NZ" sz="1400" dirty="0">
                <a:latin typeface="Calibri Body"/>
                <a:ea typeface="Calibri" panose="020F0502020204030204" pitchFamily="34" charset="0"/>
              </a:rPr>
              <a:t>support participation and provision of events</a:t>
            </a:r>
          </a:p>
          <a:p>
            <a:pPr marL="285750" indent="-285750" fontAlgn="base">
              <a:buFont typeface="Wingdings" panose="05000000000000000000" pitchFamily="2" charset="2"/>
              <a:buChar char="§"/>
            </a:pPr>
            <a:r>
              <a:rPr lang="en-NZ" sz="1400" b="1" dirty="0">
                <a:latin typeface="Calibri Body"/>
                <a:ea typeface="Calibri" panose="020F0502020204030204" pitchFamily="34" charset="0"/>
              </a:rPr>
              <a:t>Connections</a:t>
            </a:r>
            <a:r>
              <a:rPr lang="en-NZ" sz="1400" dirty="0">
                <a:latin typeface="Calibri Body"/>
                <a:ea typeface="Calibri" panose="020F0502020204030204" pitchFamily="34" charset="0"/>
              </a:rPr>
              <a:t> - exist with schools to extend invitations to young people who are interested in equestrian sports.</a:t>
            </a:r>
          </a:p>
          <a:p>
            <a:pPr fontAlgn="base"/>
            <a:endParaRPr lang="en-NZ" sz="1400" dirty="0">
              <a:latin typeface="Calibri Body"/>
            </a:endParaRPr>
          </a:p>
        </p:txBody>
      </p:sp>
    </p:spTree>
    <p:extLst>
      <p:ext uri="{BB962C8B-B14F-4D97-AF65-F5344CB8AC3E}">
        <p14:creationId xmlns:p14="http://schemas.microsoft.com/office/powerpoint/2010/main" val="79420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2D9AA0-D8D8-A049-FD74-49F8E7105059}"/>
              </a:ext>
            </a:extLst>
          </p:cNvPr>
          <p:cNvSpPr txBox="1">
            <a:spLocks/>
          </p:cNvSpPr>
          <p:nvPr/>
        </p:nvSpPr>
        <p:spPr>
          <a:xfrm>
            <a:off x="410596" y="27920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Challenges</a:t>
            </a:r>
          </a:p>
        </p:txBody>
      </p:sp>
      <p:cxnSp>
        <p:nvCxnSpPr>
          <p:cNvPr id="14" name="Straight Connector 13">
            <a:extLst>
              <a:ext uri="{FF2B5EF4-FFF2-40B4-BE49-F238E27FC236}">
                <a16:creationId xmlns:a16="http://schemas.microsoft.com/office/drawing/2014/main" id="{985893A7-9F0D-C3A5-C5E3-0D54BB4692F4}"/>
              </a:ext>
            </a:extLst>
          </p:cNvPr>
          <p:cNvCxnSpPr>
            <a:cxnSpLocks/>
          </p:cNvCxnSpPr>
          <p:nvPr/>
        </p:nvCxnSpPr>
        <p:spPr>
          <a:xfrm>
            <a:off x="523983" y="89385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D0670BC-CB69-ACA6-BEF6-149EB3CA189B}"/>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82844"/>
            <a:ext cx="2356995" cy="715617"/>
          </a:xfrm>
          <a:prstGeom prst="rect">
            <a:avLst/>
          </a:prstGeom>
        </p:spPr>
      </p:pic>
      <p:sp>
        <p:nvSpPr>
          <p:cNvPr id="2" name="TextBox 1">
            <a:extLst>
              <a:ext uri="{FF2B5EF4-FFF2-40B4-BE49-F238E27FC236}">
                <a16:creationId xmlns:a16="http://schemas.microsoft.com/office/drawing/2014/main" id="{FC971E45-98E4-F4F1-08B3-EB97C92F2D54}"/>
              </a:ext>
            </a:extLst>
          </p:cNvPr>
          <p:cNvSpPr txBox="1"/>
          <p:nvPr/>
        </p:nvSpPr>
        <p:spPr>
          <a:xfrm>
            <a:off x="451691" y="1025059"/>
            <a:ext cx="11158107" cy="5909310"/>
          </a:xfrm>
          <a:prstGeom prst="rect">
            <a:avLst/>
          </a:prstGeom>
          <a:noFill/>
        </p:spPr>
        <p:txBody>
          <a:bodyPr wrap="square">
            <a:spAutoFit/>
          </a:bodyPr>
          <a:lstStyle/>
          <a:p>
            <a:pPr fontAlgn="base"/>
            <a:r>
              <a:rPr lang="en-NZ" sz="1400" dirty="0">
                <a:latin typeface="Calibri Body"/>
                <a:ea typeface="Calibri" panose="020F0502020204030204" pitchFamily="34" charset="0"/>
              </a:rPr>
              <a:t>In addition to the celebrations, participants identified the following key challenge themes, in many cases the celebrations (where one region or discipline celebrated success) were the same as the challenges another faced:</a:t>
            </a:r>
          </a:p>
          <a:p>
            <a:pPr fontAlgn="base"/>
            <a:endParaRPr lang="en-NZ" sz="1400" dirty="0">
              <a:latin typeface="Calibri Body"/>
              <a:ea typeface="Calibri" panose="020F0502020204030204" pitchFamily="34" charset="0"/>
            </a:endParaRPr>
          </a:p>
          <a:p>
            <a:pPr marL="285750" indent="-285750" fontAlgn="base">
              <a:buFont typeface="Wingdings" panose="05000000000000000000" pitchFamily="2" charset="2"/>
              <a:buChar char="§"/>
            </a:pPr>
            <a:r>
              <a:rPr lang="en-NZ" sz="1400" b="1" dirty="0">
                <a:latin typeface="Calibri Body"/>
              </a:rPr>
              <a:t>Events </a:t>
            </a:r>
            <a:r>
              <a:rPr lang="en-NZ" sz="1400" dirty="0">
                <a:latin typeface="Calibri Body"/>
              </a:rPr>
              <a:t>- limited one day events, conflicting schedules and a need for better coordination, limited Show Jumping Heights, management becoming increasingly difficult especially increasingly Health and Safety, limited access to recreational riding opportunities, lack of access to year-round events (some areas), need to improve administration efficiency of event management - ESNZ support, cost of delivery</a:t>
            </a:r>
          </a:p>
          <a:p>
            <a:pPr marL="285750" indent="-285750" fontAlgn="base">
              <a:buFont typeface="Wingdings" panose="05000000000000000000" pitchFamily="2" charset="2"/>
              <a:buChar char="§"/>
            </a:pPr>
            <a:r>
              <a:rPr lang="en-NZ" sz="1400" b="1" dirty="0">
                <a:latin typeface="Calibri Body"/>
              </a:rPr>
              <a:t>Facilities</a:t>
            </a:r>
            <a:r>
              <a:rPr lang="en-NZ" sz="1400" dirty="0">
                <a:latin typeface="Calibri Body"/>
              </a:rPr>
              <a:t> - limited all-weather appropriate surfaces for adverse weather (some areas), limited parking in some areas, lack of access/variety of access to bridleways, beaches and roadside, safe access - especially roadside, lack of visible national advocacy for access, need to strengthen connection to cycling and walking for trails</a:t>
            </a:r>
          </a:p>
          <a:p>
            <a:pPr marL="285750" indent="-285750" fontAlgn="base">
              <a:buFont typeface="Wingdings" panose="05000000000000000000" pitchFamily="2" charset="2"/>
              <a:buChar char="§"/>
            </a:pPr>
            <a:r>
              <a:rPr lang="en-NZ" sz="1400" b="1" dirty="0">
                <a:latin typeface="Calibri Body"/>
              </a:rPr>
              <a:t>Coaching</a:t>
            </a:r>
            <a:r>
              <a:rPr lang="en-NZ" sz="1400" dirty="0">
                <a:latin typeface="Calibri Body"/>
              </a:rPr>
              <a:t> - limited access to quality coaches (especially performance coaches) in some areas, lack of pathway/career options for coaching profession</a:t>
            </a:r>
          </a:p>
          <a:p>
            <a:pPr marL="285750" indent="-285750" fontAlgn="base">
              <a:buFont typeface="Wingdings" panose="05000000000000000000" pitchFamily="2" charset="2"/>
              <a:buChar char="§"/>
            </a:pPr>
            <a:r>
              <a:rPr lang="en-NZ" sz="1400" b="1" dirty="0">
                <a:latin typeface="Calibri Body"/>
              </a:rPr>
              <a:t>Culture</a:t>
            </a:r>
            <a:r>
              <a:rPr lang="en-NZ" sz="1400" dirty="0">
                <a:latin typeface="Calibri Body"/>
              </a:rPr>
              <a:t> - sometimes negative and uninviting, anxiety and fear or lack of confidence a challenge for new riders, not always a sense of community belonging</a:t>
            </a:r>
          </a:p>
          <a:p>
            <a:pPr marL="285750" indent="-285750" fontAlgn="base">
              <a:buFont typeface="Wingdings" panose="05000000000000000000" pitchFamily="2" charset="2"/>
              <a:buChar char="§"/>
            </a:pPr>
            <a:r>
              <a:rPr lang="en-NZ" sz="1400" b="1" dirty="0">
                <a:latin typeface="Calibri Body"/>
              </a:rPr>
              <a:t>Volunteers and Officials</a:t>
            </a:r>
            <a:r>
              <a:rPr lang="en-NZ" sz="1400" dirty="0">
                <a:latin typeface="Calibri Body"/>
              </a:rPr>
              <a:t> - burn out - especially with event frequency, ageing workforce, lack of volunteers, fear for volunteers of getting it wrong</a:t>
            </a:r>
          </a:p>
          <a:p>
            <a:pPr marL="285750" indent="-285750" fontAlgn="base">
              <a:buFont typeface="Wingdings" panose="05000000000000000000" pitchFamily="2" charset="2"/>
              <a:buChar char="§"/>
            </a:pPr>
            <a:r>
              <a:rPr lang="en-NZ" sz="1400" b="1" dirty="0">
                <a:latin typeface="Calibri Body"/>
              </a:rPr>
              <a:t>Riders</a:t>
            </a:r>
            <a:r>
              <a:rPr lang="en-NZ" sz="1400" dirty="0">
                <a:latin typeface="Calibri Body"/>
              </a:rPr>
              <a:t> - horse availability - for adults and children who are not owners, rules and regulations are complicated, safety requirements are increasing costs, lack of adult riding clubs/groups (some areas), lack of clear pathway (some areas), a need to bridge the gap between Pony Club and ESNZ competitions, support for Youth and new riders</a:t>
            </a:r>
          </a:p>
          <a:p>
            <a:pPr marL="285750" indent="-285750" fontAlgn="base">
              <a:buFont typeface="Wingdings" panose="05000000000000000000" pitchFamily="2" charset="2"/>
              <a:buChar char="§"/>
            </a:pPr>
            <a:r>
              <a:rPr lang="en-NZ" sz="1400" b="1" dirty="0">
                <a:latin typeface="Calibri Body"/>
              </a:rPr>
              <a:t>Communications</a:t>
            </a:r>
            <a:r>
              <a:rPr lang="en-NZ" sz="1400" dirty="0">
                <a:latin typeface="Calibri Body"/>
              </a:rPr>
              <a:t> - limited marketing and celebration of athletes and a lack of positive storytelling / communications, need to share the benefits of horse related activities for wellbeing and health</a:t>
            </a:r>
          </a:p>
          <a:p>
            <a:pPr marL="285750" indent="-285750" fontAlgn="base">
              <a:buFont typeface="Wingdings" panose="05000000000000000000" pitchFamily="2" charset="2"/>
              <a:buChar char="§"/>
            </a:pPr>
            <a:r>
              <a:rPr lang="en-NZ" sz="1400" b="1" dirty="0">
                <a:latin typeface="Calibri Body"/>
              </a:rPr>
              <a:t>Professionals</a:t>
            </a:r>
            <a:r>
              <a:rPr lang="en-NZ" sz="1400" dirty="0">
                <a:latin typeface="Calibri Body"/>
              </a:rPr>
              <a:t> - shortage of skilled professionals for equine sports (especially smaller remote areas), shortage of farriers, physio's, saddle </a:t>
            </a:r>
            <a:r>
              <a:rPr lang="en-NZ" sz="1400" dirty="0" err="1">
                <a:latin typeface="Calibri Body"/>
              </a:rPr>
              <a:t>fiters</a:t>
            </a:r>
            <a:r>
              <a:rPr lang="en-NZ" sz="1400" dirty="0">
                <a:latin typeface="Calibri Body"/>
              </a:rPr>
              <a:t> vets etc</a:t>
            </a:r>
          </a:p>
          <a:p>
            <a:pPr marL="285750" indent="-285750" fontAlgn="base">
              <a:buFont typeface="Wingdings" panose="05000000000000000000" pitchFamily="2" charset="2"/>
              <a:buChar char="§"/>
            </a:pPr>
            <a:r>
              <a:rPr lang="en-NZ" sz="1400" b="1" dirty="0">
                <a:latin typeface="Calibri Body"/>
              </a:rPr>
              <a:t>Cost/Funding </a:t>
            </a:r>
            <a:r>
              <a:rPr lang="en-NZ" sz="1400" dirty="0">
                <a:latin typeface="Calibri Body"/>
              </a:rPr>
              <a:t>- increasing cost of fuel - distance to travel, hard to access funding - time consuming sponsorship and grant applications for little return, cost of entry and membership, increasing cost of equipment and gear, cost of living  </a:t>
            </a:r>
          </a:p>
          <a:p>
            <a:pPr marL="285750" indent="-285750" fontAlgn="base">
              <a:buFont typeface="Wingdings" panose="05000000000000000000" pitchFamily="2" charset="2"/>
              <a:buChar char="§"/>
            </a:pPr>
            <a:r>
              <a:rPr lang="en-NZ" sz="1400" b="1" dirty="0">
                <a:latin typeface="Calibri Body"/>
              </a:rPr>
              <a:t>Membership and Registration System </a:t>
            </a:r>
            <a:r>
              <a:rPr lang="en-NZ" sz="1400" dirty="0">
                <a:latin typeface="Calibri Body"/>
              </a:rPr>
              <a:t>– complicated, expensive</a:t>
            </a:r>
          </a:p>
          <a:p>
            <a:pPr marL="285750" indent="-285750" fontAlgn="base">
              <a:buFont typeface="Wingdings" panose="05000000000000000000" pitchFamily="2" charset="2"/>
              <a:buChar char="§"/>
            </a:pPr>
            <a:r>
              <a:rPr lang="en-NZ" sz="1400" b="1" dirty="0">
                <a:latin typeface="Calibri Body"/>
              </a:rPr>
              <a:t>Rules</a:t>
            </a:r>
            <a:r>
              <a:rPr lang="en-NZ" sz="1400" dirty="0">
                <a:latin typeface="Calibri Body"/>
              </a:rPr>
              <a:t> – complex, difficult to find/understand</a:t>
            </a:r>
          </a:p>
          <a:p>
            <a:pPr marL="285750" indent="-285750" fontAlgn="base">
              <a:buFont typeface="Wingdings" panose="05000000000000000000" pitchFamily="2" charset="2"/>
              <a:buChar char="§"/>
            </a:pPr>
            <a:r>
              <a:rPr lang="en-NZ" sz="1400" dirty="0">
                <a:latin typeface="Calibri Body"/>
              </a:rPr>
              <a:t>Lack of Collaboration - need for disciplines to work together, lack of network for sharing ideas across areas</a:t>
            </a:r>
          </a:p>
          <a:p>
            <a:pPr marL="285750" indent="-285750" fontAlgn="base">
              <a:buFont typeface="Wingdings" panose="05000000000000000000" pitchFamily="2" charset="2"/>
              <a:buChar char="§"/>
            </a:pPr>
            <a:r>
              <a:rPr lang="en-NZ" sz="1400" dirty="0">
                <a:latin typeface="Calibri Body"/>
              </a:rPr>
              <a:t>Public Perceptions - impact of sport not always seen as positive for the horse (right to ride), seen as elitist and for wealthy</a:t>
            </a:r>
          </a:p>
        </p:txBody>
      </p:sp>
    </p:spTree>
    <p:extLst>
      <p:ext uri="{BB962C8B-B14F-4D97-AF65-F5344CB8AC3E}">
        <p14:creationId xmlns:p14="http://schemas.microsoft.com/office/powerpoint/2010/main" val="341906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2D9AA0-D8D8-A049-FD74-49F8E7105059}"/>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Delivering Change</a:t>
            </a:r>
          </a:p>
        </p:txBody>
      </p:sp>
      <p:cxnSp>
        <p:nvCxnSpPr>
          <p:cNvPr id="14" name="Straight Connector 13">
            <a:extLst>
              <a:ext uri="{FF2B5EF4-FFF2-40B4-BE49-F238E27FC236}">
                <a16:creationId xmlns:a16="http://schemas.microsoft.com/office/drawing/2014/main" id="{985893A7-9F0D-C3A5-C5E3-0D54BB4692F4}"/>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D0670BC-CB69-ACA6-BEF6-149EB3CA189B}"/>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16" name="Group 15">
            <a:extLst>
              <a:ext uri="{FF2B5EF4-FFF2-40B4-BE49-F238E27FC236}">
                <a16:creationId xmlns:a16="http://schemas.microsoft.com/office/drawing/2014/main" id="{C5B97664-4F06-F10E-138D-A30B622A06D7}"/>
              </a:ext>
            </a:extLst>
          </p:cNvPr>
          <p:cNvGrpSpPr/>
          <p:nvPr/>
        </p:nvGrpSpPr>
        <p:grpSpPr>
          <a:xfrm>
            <a:off x="7952734" y="6008882"/>
            <a:ext cx="4373974" cy="876300"/>
            <a:chOff x="7952734" y="6008882"/>
            <a:chExt cx="4373974" cy="876300"/>
          </a:xfrm>
        </p:grpSpPr>
        <p:sp>
          <p:nvSpPr>
            <p:cNvPr id="17" name="Rectangle 16">
              <a:extLst>
                <a:ext uri="{FF2B5EF4-FFF2-40B4-BE49-F238E27FC236}">
                  <a16:creationId xmlns:a16="http://schemas.microsoft.com/office/drawing/2014/main" id="{8F59F61E-5B38-0709-813F-00AB68849C8E}"/>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36D9880F-314B-1882-5D0B-1D40F1476A65}"/>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9" name="Picture 1">
              <a:extLst>
                <a:ext uri="{FF2B5EF4-FFF2-40B4-BE49-F238E27FC236}">
                  <a16:creationId xmlns:a16="http://schemas.microsoft.com/office/drawing/2014/main" id="{8402D442-2B11-280C-D38F-BABE11027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E7B59511-F56D-3D7D-12A8-44A03545AC35}"/>
              </a:ext>
            </a:extLst>
          </p:cNvPr>
          <p:cNvSpPr txBox="1"/>
          <p:nvPr/>
        </p:nvSpPr>
        <p:spPr>
          <a:xfrm>
            <a:off x="451691" y="1096977"/>
            <a:ext cx="10469737" cy="3970318"/>
          </a:xfrm>
          <a:prstGeom prst="rect">
            <a:avLst/>
          </a:prstGeom>
          <a:noFill/>
        </p:spPr>
        <p:txBody>
          <a:bodyPr wrap="square">
            <a:spAutoFit/>
          </a:bodyPr>
          <a:lstStyle/>
          <a:p>
            <a:r>
              <a:rPr lang="en-NZ" sz="1400" dirty="0">
                <a:latin typeface="Calibri Body"/>
                <a:ea typeface="Calibri" panose="020F0502020204030204" pitchFamily="34" charset="0"/>
              </a:rPr>
              <a:t>Ideas and concepts identified to support change have been grouped into three themes.  These themes have a number of actions or initiatives that will need further definition and prioritisation by the Equestrian Community and ESNZ Management and Board:</a:t>
            </a:r>
          </a:p>
          <a:p>
            <a:endParaRPr lang="en-NZ" sz="1400" b="1" dirty="0">
              <a:effectLst/>
              <a:latin typeface="Calibri" panose="020F0502020204030204" pitchFamily="34" charset="0"/>
              <a:ea typeface="DengXian" panose="02010600030101010101" pitchFamily="2" charset="-122"/>
            </a:endParaRPr>
          </a:p>
          <a:p>
            <a:r>
              <a:rPr lang="en-NZ" sz="1400" b="1" dirty="0">
                <a:effectLst/>
                <a:latin typeface="Calibri" panose="020F0502020204030204" pitchFamily="34" charset="0"/>
                <a:ea typeface="DengXian" panose="02010600030101010101" pitchFamily="2" charset="-122"/>
              </a:rPr>
              <a:t>One Equestrian Voice :</a:t>
            </a:r>
            <a:endParaRPr lang="en-NZ" sz="1400" dirty="0">
              <a:effectLst/>
              <a:latin typeface="Calibri" panose="020F0502020204030204" pitchFamily="34" charset="0"/>
              <a:ea typeface="DengXian" panose="02010600030101010101" pitchFamily="2" charset="-122"/>
            </a:endParaRPr>
          </a:p>
          <a:p>
            <a:r>
              <a:rPr lang="en-NZ" sz="1400" i="1" dirty="0">
                <a:effectLst/>
                <a:latin typeface="Calibri" panose="020F0502020204030204" pitchFamily="34" charset="0"/>
                <a:ea typeface="DengXian" panose="02010600030101010101" pitchFamily="2" charset="-122"/>
              </a:rPr>
              <a:t>Initiatives to improve leadership structures, connections and presence</a:t>
            </a:r>
            <a:endParaRPr lang="en-NZ" sz="1400" dirty="0">
              <a:effectLst/>
              <a:latin typeface="Calibri" panose="020F0502020204030204" pitchFamily="34" charset="0"/>
              <a:ea typeface="DengXian" panose="02010600030101010101" pitchFamily="2" charset="-122"/>
            </a:endParaRPr>
          </a:p>
          <a:p>
            <a:pPr marL="285750" indent="-285750">
              <a:buFont typeface="Calibri" panose="020F0502020204030204" pitchFamily="34" charset="0"/>
              <a:buChar char="•"/>
            </a:pPr>
            <a:r>
              <a:rPr lang="en-NZ" sz="1400" dirty="0">
                <a:effectLst/>
                <a:latin typeface="Calibri" panose="020F0502020204030204" pitchFamily="34" charset="0"/>
                <a:ea typeface="Times New Roman" panose="02020603050405020304" pitchFamily="18" charset="0"/>
              </a:rPr>
              <a:t>Establishment of</a:t>
            </a:r>
            <a:r>
              <a:rPr lang="en-NZ" sz="1400" dirty="0">
                <a:latin typeface="Calibri" panose="020F0502020204030204" pitchFamily="34" charset="0"/>
                <a:ea typeface="Times New Roman" panose="02020603050405020304" pitchFamily="18" charset="0"/>
              </a:rPr>
              <a:t> a cross discipline</a:t>
            </a:r>
            <a:r>
              <a:rPr lang="en-NZ" sz="1400" dirty="0">
                <a:effectLst/>
                <a:latin typeface="Calibri" panose="020F0502020204030204" pitchFamily="34" charset="0"/>
                <a:ea typeface="Times New Roman" panose="02020603050405020304" pitchFamily="18" charset="0"/>
              </a:rPr>
              <a:t> national leadership group to :</a:t>
            </a:r>
          </a:p>
          <a:p>
            <a:pPr marL="719138" lvl="1" indent="-261938">
              <a:buFont typeface="Courier New" panose="02070309020205020404" pitchFamily="49" charset="0"/>
              <a:buChar char="o"/>
            </a:pPr>
            <a:r>
              <a:rPr lang="en-NZ" sz="1400" dirty="0">
                <a:latin typeface="Calibri" panose="020F0502020204030204" pitchFamily="34" charset="0"/>
                <a:ea typeface="Times New Roman" panose="02020603050405020304" pitchFamily="18" charset="0"/>
              </a:rPr>
              <a:t>Assess</a:t>
            </a:r>
            <a:r>
              <a:rPr lang="en-NZ" sz="1400" dirty="0">
                <a:effectLst/>
                <a:latin typeface="Calibri" panose="020F0502020204030204" pitchFamily="34" charset="0"/>
                <a:ea typeface="Times New Roman" panose="02020603050405020304" pitchFamily="18" charset="0"/>
              </a:rPr>
              <a:t> the potential to bring Equestrian Sports together and the options to improve existing structures.</a:t>
            </a:r>
            <a:endParaRPr lang="en-NZ" sz="1400" dirty="0">
              <a:latin typeface="Calibri" panose="020F0502020204030204" pitchFamily="34" charset="0"/>
              <a:ea typeface="DengXian" panose="02010600030101010101" pitchFamily="2" charset="-122"/>
            </a:endParaRPr>
          </a:p>
          <a:p>
            <a:pPr marL="719138" lvl="1" indent="-261938">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Improve collaboration between ESNZ and Pony Club.</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latin typeface="Calibri" panose="020F0502020204030204" pitchFamily="34" charset="0"/>
                <a:ea typeface="Times New Roman" panose="02020603050405020304" pitchFamily="18" charset="0"/>
              </a:rPr>
              <a:t>A</a:t>
            </a:r>
            <a:r>
              <a:rPr lang="en-NZ" sz="1400" dirty="0">
                <a:effectLst/>
                <a:latin typeface="Calibri" panose="020F0502020204030204" pitchFamily="34" charset="0"/>
                <a:ea typeface="Times New Roman" panose="02020603050405020304" pitchFamily="18" charset="0"/>
              </a:rPr>
              <a:t>dvocate for and support important concepts:</a:t>
            </a:r>
          </a:p>
          <a:p>
            <a:pPr marL="1079500" lvl="1" indent="-285750">
              <a:buFont typeface="Arial" panose="020B0604020202020204" pitchFamily="34" charset="0"/>
              <a:buChar char="•"/>
            </a:pPr>
            <a:r>
              <a:rPr lang="en-NZ" sz="1400" dirty="0">
                <a:effectLst/>
                <a:latin typeface="Calibri" panose="020F0502020204030204" pitchFamily="34" charset="0"/>
                <a:ea typeface="Times New Roman" panose="02020603050405020304" pitchFamily="18" charset="0"/>
              </a:rPr>
              <a:t>Social licence ‘right to ride’ and animal welfare.</a:t>
            </a:r>
            <a:endParaRPr lang="en-NZ" sz="1400" dirty="0">
              <a:effectLst/>
              <a:latin typeface="Calibri" panose="020F0502020204030204" pitchFamily="34" charset="0"/>
              <a:ea typeface="DengXian" panose="02010600030101010101" pitchFamily="2" charset="-122"/>
            </a:endParaRPr>
          </a:p>
          <a:p>
            <a:pPr marL="1079500" lvl="1" indent="-285750">
              <a:buFont typeface="Arial" panose="020B0604020202020204" pitchFamily="34" charset="0"/>
              <a:buChar char="•"/>
            </a:pPr>
            <a:r>
              <a:rPr lang="en-NZ" sz="1400" dirty="0">
                <a:effectLst/>
                <a:latin typeface="Calibri" panose="020F0502020204030204" pitchFamily="34" charset="0"/>
                <a:ea typeface="Times New Roman" panose="02020603050405020304" pitchFamily="18" charset="0"/>
              </a:rPr>
              <a:t>Facilities – access and quality of all facilities (multi-use, indoor arena’s, bridleways, roadside riding),</a:t>
            </a:r>
            <a:endParaRPr lang="en-NZ" sz="1400" dirty="0">
              <a:effectLst/>
              <a:latin typeface="Calibri" panose="020F0502020204030204" pitchFamily="34" charset="0"/>
              <a:ea typeface="DengXian" panose="02010600030101010101" pitchFamily="2" charset="-122"/>
            </a:endParaRPr>
          </a:p>
          <a:p>
            <a:pPr marL="1079500" lvl="1" indent="-285750">
              <a:buFont typeface="Arial" panose="020B0604020202020204" pitchFamily="34" charset="0"/>
              <a:buChar char="•"/>
            </a:pPr>
            <a:r>
              <a:rPr lang="en-NZ" sz="1400" dirty="0">
                <a:effectLst/>
                <a:latin typeface="Calibri" panose="020F0502020204030204" pitchFamily="34" charset="0"/>
                <a:ea typeface="Times New Roman" panose="02020603050405020304" pitchFamily="18" charset="0"/>
              </a:rPr>
              <a:t>Funding and Sponsorship – establishment of models to support local applications and initiatives that enable community funding; guidance and national training programmes/workshops to support local sponsorship/funding success,</a:t>
            </a:r>
            <a:endParaRPr lang="en-NZ" sz="1400" dirty="0">
              <a:effectLst/>
              <a:latin typeface="Calibri" panose="020F0502020204030204" pitchFamily="34" charset="0"/>
              <a:ea typeface="DengXian" panose="02010600030101010101" pitchFamily="2" charset="-122"/>
            </a:endParaRPr>
          </a:p>
          <a:p>
            <a:pPr marL="1079500" lvl="1" indent="-285750">
              <a:buFont typeface="Arial" panose="020B0604020202020204" pitchFamily="34" charset="0"/>
              <a:buChar char="•"/>
            </a:pPr>
            <a:r>
              <a:rPr lang="en-NZ" sz="1400" dirty="0">
                <a:effectLst/>
                <a:latin typeface="Calibri" panose="020F0502020204030204" pitchFamily="34" charset="0"/>
                <a:ea typeface="Times New Roman" panose="02020603050405020304" pitchFamily="18" charset="0"/>
              </a:rPr>
              <a:t>Cost reduction initiatives (joint procurement) – insurance, first aid, health and safety.</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Regional establishment </a:t>
            </a:r>
            <a:r>
              <a:rPr lang="en-NZ" sz="1400" dirty="0">
                <a:latin typeface="Calibri" panose="020F0502020204030204" pitchFamily="34" charset="0"/>
                <a:ea typeface="Times New Roman" panose="02020603050405020304" pitchFamily="18" charset="0"/>
              </a:rPr>
              <a:t>of c</a:t>
            </a:r>
            <a:r>
              <a:rPr lang="en-NZ" sz="1400" dirty="0">
                <a:effectLst/>
                <a:latin typeface="Calibri" panose="020F0502020204030204" pitchFamily="34" charset="0"/>
                <a:ea typeface="Times New Roman" panose="02020603050405020304" pitchFamily="18" charset="0"/>
              </a:rPr>
              <a:t>ross-discipline committees to:</a:t>
            </a:r>
          </a:p>
          <a:p>
            <a:pPr marL="800100" lvl="1" indent="-342900">
              <a:buFont typeface="Courier New" panose="02070309020205020404" pitchFamily="49" charset="0"/>
              <a:buChar char="o"/>
            </a:pPr>
            <a:r>
              <a:rPr lang="en-NZ" sz="1400" dirty="0">
                <a:latin typeface="Calibri" panose="020F0502020204030204" pitchFamily="34" charset="0"/>
                <a:ea typeface="Times New Roman" panose="02020603050405020304" pitchFamily="18" charset="0"/>
              </a:rPr>
              <a:t>Share knowledge and resources and deliver multi-discipline events </a:t>
            </a:r>
          </a:p>
          <a:p>
            <a:pPr marL="800100" lvl="1" indent="-34290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Advocate for important regional and local concepts including facility development, safe access to riding spaces, funding and sponsorship</a:t>
            </a:r>
            <a:endParaRPr lang="en-NZ" sz="1400" dirty="0">
              <a:effectLst/>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143327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2D9AA0-D8D8-A049-FD74-49F8E7105059}"/>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Delivering Change</a:t>
            </a:r>
          </a:p>
        </p:txBody>
      </p:sp>
      <p:cxnSp>
        <p:nvCxnSpPr>
          <p:cNvPr id="14" name="Straight Connector 13">
            <a:extLst>
              <a:ext uri="{FF2B5EF4-FFF2-40B4-BE49-F238E27FC236}">
                <a16:creationId xmlns:a16="http://schemas.microsoft.com/office/drawing/2014/main" id="{985893A7-9F0D-C3A5-C5E3-0D54BB4692F4}"/>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D0670BC-CB69-ACA6-BEF6-149EB3CA189B}"/>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16" name="Group 15">
            <a:extLst>
              <a:ext uri="{FF2B5EF4-FFF2-40B4-BE49-F238E27FC236}">
                <a16:creationId xmlns:a16="http://schemas.microsoft.com/office/drawing/2014/main" id="{C5B97664-4F06-F10E-138D-A30B622A06D7}"/>
              </a:ext>
            </a:extLst>
          </p:cNvPr>
          <p:cNvGrpSpPr/>
          <p:nvPr/>
        </p:nvGrpSpPr>
        <p:grpSpPr>
          <a:xfrm>
            <a:off x="7952734" y="6008882"/>
            <a:ext cx="4373974" cy="876300"/>
            <a:chOff x="7952734" y="6008882"/>
            <a:chExt cx="4373974" cy="876300"/>
          </a:xfrm>
        </p:grpSpPr>
        <p:sp>
          <p:nvSpPr>
            <p:cNvPr id="17" name="Rectangle 16">
              <a:extLst>
                <a:ext uri="{FF2B5EF4-FFF2-40B4-BE49-F238E27FC236}">
                  <a16:creationId xmlns:a16="http://schemas.microsoft.com/office/drawing/2014/main" id="{8F59F61E-5B38-0709-813F-00AB68849C8E}"/>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TextBox 17">
              <a:extLst>
                <a:ext uri="{FF2B5EF4-FFF2-40B4-BE49-F238E27FC236}">
                  <a16:creationId xmlns:a16="http://schemas.microsoft.com/office/drawing/2014/main" id="{36D9880F-314B-1882-5D0B-1D40F1476A65}"/>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9" name="Picture 1">
              <a:extLst>
                <a:ext uri="{FF2B5EF4-FFF2-40B4-BE49-F238E27FC236}">
                  <a16:creationId xmlns:a16="http://schemas.microsoft.com/office/drawing/2014/main" id="{8402D442-2B11-280C-D38F-BABE11027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E7B59511-F56D-3D7D-12A8-44A03545AC35}"/>
              </a:ext>
            </a:extLst>
          </p:cNvPr>
          <p:cNvSpPr txBox="1"/>
          <p:nvPr/>
        </p:nvSpPr>
        <p:spPr>
          <a:xfrm>
            <a:off x="451691" y="1058239"/>
            <a:ext cx="10469737" cy="4616648"/>
          </a:xfrm>
          <a:prstGeom prst="rect">
            <a:avLst/>
          </a:prstGeom>
          <a:noFill/>
        </p:spPr>
        <p:txBody>
          <a:bodyPr wrap="square">
            <a:spAutoFit/>
          </a:bodyPr>
          <a:lstStyle/>
          <a:p>
            <a:r>
              <a:rPr lang="en-NZ" sz="1400" b="1" dirty="0">
                <a:effectLst/>
                <a:latin typeface="Calibri" panose="020F0502020204030204" pitchFamily="34" charset="0"/>
                <a:ea typeface="DengXian" panose="02010600030101010101" pitchFamily="2" charset="-122"/>
              </a:rPr>
              <a:t>Supporting Riders to Ride</a:t>
            </a:r>
            <a:endParaRPr lang="en-NZ" sz="1400" dirty="0">
              <a:effectLst/>
              <a:latin typeface="Calibri" panose="020F0502020204030204" pitchFamily="34" charset="0"/>
              <a:ea typeface="DengXian" panose="02010600030101010101" pitchFamily="2" charset="-122"/>
            </a:endParaRPr>
          </a:p>
          <a:p>
            <a:r>
              <a:rPr lang="en-NZ" sz="1400" i="1" dirty="0">
                <a:effectLst/>
                <a:latin typeface="Calibri" panose="020F0502020204030204" pitchFamily="34" charset="0"/>
                <a:ea typeface="DengXian" panose="02010600030101010101" pitchFamily="2" charset="-122"/>
              </a:rPr>
              <a:t>Initiatives to enable participation, competition and access to quality riding experiences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Review of Membership Model with a focus on – simplification, flexibility and value. Options include:</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First year free, membership holidays, multi-discipline membership, discounted event entry models (enter 4 get the 5</a:t>
            </a:r>
            <a:r>
              <a:rPr lang="en-NZ" sz="1400" baseline="30000" dirty="0">
                <a:effectLst/>
                <a:latin typeface="Calibri" panose="020F0502020204030204" pitchFamily="34" charset="0"/>
                <a:ea typeface="Times New Roman" panose="02020603050405020304" pitchFamily="18" charset="0"/>
              </a:rPr>
              <a:t>th</a:t>
            </a:r>
            <a:r>
              <a:rPr lang="en-NZ" sz="1400" dirty="0">
                <a:effectLst/>
                <a:latin typeface="Calibri" panose="020F0502020204030204" pitchFamily="34" charset="0"/>
                <a:ea typeface="Times New Roman" panose="02020603050405020304" pitchFamily="18" charset="0"/>
              </a:rPr>
              <a:t> free), rural membership, student discount, increase to the adult age (18 years), national approach to flexi starts, community membership (not competitive riders).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Delivery of Events that enhance the opportunity to ride. Options include:</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Multi-discipline events calendar,</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Improved event entry software and support line for entry, </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Lower heights (including cross country),</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Fun and introductory activities – give it a go days, </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Adult and child events - family based day out,</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Recreational riding events and activities (lower heights, less competitive).</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Review of the Rules – assessment of rules ‘adding value’ or ‘adding cost/complexity’.</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Development of a Rider Resource:  Introductory handbook for new riders (all disciplines):</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Simplify entry requirements,</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Overview of rules,</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Online workshops on how events run.</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Sharing Riding Resources and the creation of platforms to enable this conversation (i.e. social media):</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Connecting riders with horses (for those who do not have a horse),</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Pay it forward or second-hand equipment sale.</a:t>
            </a:r>
            <a:endParaRPr lang="en-NZ" sz="1400" dirty="0">
              <a:effectLst/>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97086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A2D9AA0-D8D8-A049-FD74-49F8E7105059}"/>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Delivering Change</a:t>
            </a:r>
          </a:p>
        </p:txBody>
      </p:sp>
      <p:cxnSp>
        <p:nvCxnSpPr>
          <p:cNvPr id="14" name="Straight Connector 13">
            <a:extLst>
              <a:ext uri="{FF2B5EF4-FFF2-40B4-BE49-F238E27FC236}">
                <a16:creationId xmlns:a16="http://schemas.microsoft.com/office/drawing/2014/main" id="{985893A7-9F0D-C3A5-C5E3-0D54BB4692F4}"/>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D0670BC-CB69-ACA6-BEF6-149EB3CA189B}"/>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sp>
        <p:nvSpPr>
          <p:cNvPr id="2" name="TextBox 1">
            <a:extLst>
              <a:ext uri="{FF2B5EF4-FFF2-40B4-BE49-F238E27FC236}">
                <a16:creationId xmlns:a16="http://schemas.microsoft.com/office/drawing/2014/main" id="{E7B59511-F56D-3D7D-12A8-44A03545AC35}"/>
              </a:ext>
            </a:extLst>
          </p:cNvPr>
          <p:cNvSpPr txBox="1"/>
          <p:nvPr/>
        </p:nvSpPr>
        <p:spPr>
          <a:xfrm>
            <a:off x="451691" y="1122812"/>
            <a:ext cx="11507428" cy="5478423"/>
          </a:xfrm>
          <a:prstGeom prst="rect">
            <a:avLst/>
          </a:prstGeom>
          <a:noFill/>
        </p:spPr>
        <p:txBody>
          <a:bodyPr wrap="square">
            <a:spAutoFit/>
          </a:bodyPr>
          <a:lstStyle/>
          <a:p>
            <a:r>
              <a:rPr lang="en-NZ" sz="1400" b="1" dirty="0">
                <a:effectLst/>
                <a:latin typeface="Calibri" panose="020F0502020204030204" pitchFamily="34" charset="0"/>
                <a:ea typeface="DengXian" panose="02010600030101010101" pitchFamily="2" charset="-122"/>
              </a:rPr>
              <a:t>Strengthening the System</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Promoting positive attitudes/inclusive culture: Change The Rein plus other concepts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Nationally Coordinated Volunteer Support including:</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Succession planning, </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Recruitment resources (Job Descriptions),</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Training programmes,</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Celebration and recognition of volunteers.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Coach Development – establishment and delivery of national training and resourcing including:</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Coach Qualifications</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Mentoring</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Coach Development </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Coaching clinics parallel to Riding Clinics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Rider Development: </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National Certificate in Equine Care</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Pathway provision and delivery of planned national/regional/local rider development programmes – RDA to Para, Grassroots to ESNZ</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Coordinated Coaching Clinic Calendar (ensuring availability of quality coaches nationwide)</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Website Improvement:</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Contacts Database,</a:t>
            </a:r>
            <a:endParaRPr lang="en-NZ" sz="1400" dirty="0">
              <a:effectLst/>
              <a:latin typeface="Calibri" panose="020F0502020204030204" pitchFamily="34" charset="0"/>
              <a:ea typeface="DengXian" panose="02010600030101010101" pitchFamily="2" charset="-122"/>
            </a:endParaRPr>
          </a:p>
          <a:p>
            <a:pPr marL="742950" lvl="1" indent="-285750">
              <a:buFont typeface="Courier New" panose="02070309020205020404" pitchFamily="49" charset="0"/>
              <a:buChar char="o"/>
            </a:pPr>
            <a:r>
              <a:rPr lang="en-NZ" sz="1400" dirty="0">
                <a:effectLst/>
                <a:latin typeface="Calibri" panose="020F0502020204030204" pitchFamily="34" charset="0"/>
                <a:ea typeface="Times New Roman" panose="02020603050405020304" pitchFamily="18" charset="0"/>
              </a:rPr>
              <a:t>Multi-discipline Events Calendar – regional and national to avoid clashes.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Officials Development – establishment and delivery of a national training programme and pathway:</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Establishment of a Course Builder Network – to share knowledge and plan for events.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Establishment of an Allied Health Service Network – to create sufficient provision, share contacts and plan health events.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Event Management Guide / Handbook – to enable quality events and ease the load on volunteers.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Communications Network – to share knowledge, learnings, grow professionalism of all communications.</a:t>
            </a:r>
            <a:endParaRPr lang="en-NZ" sz="1400" dirty="0">
              <a:effectLst/>
              <a:latin typeface="Calibri" panose="020F0502020204030204" pitchFamily="34" charset="0"/>
              <a:ea typeface="DengXian" panose="02010600030101010101" pitchFamily="2" charset="-122"/>
            </a:endParaRPr>
          </a:p>
          <a:p>
            <a:pPr marL="342900" lvl="0" indent="-342900">
              <a:buFont typeface="Symbol" panose="05050102010706020507" pitchFamily="18" charset="2"/>
              <a:buChar char=""/>
            </a:pPr>
            <a:r>
              <a:rPr lang="en-NZ" sz="1400" dirty="0">
                <a:effectLst/>
                <a:latin typeface="Calibri" panose="020F0502020204030204" pitchFamily="34" charset="0"/>
                <a:ea typeface="Times New Roman" panose="02020603050405020304" pitchFamily="18" charset="0"/>
              </a:rPr>
              <a:t>Social License Communications Programme</a:t>
            </a:r>
            <a:endParaRPr lang="en-NZ" sz="1400" dirty="0">
              <a:effectLst/>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409595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blue surface&#10;&#10;Description automatically generated">
            <a:extLst>
              <a:ext uri="{FF2B5EF4-FFF2-40B4-BE49-F238E27FC236}">
                <a16:creationId xmlns:a16="http://schemas.microsoft.com/office/drawing/2014/main" id="{31AC98E7-F591-6293-D78B-190D3B5BAF30}"/>
              </a:ext>
            </a:extLst>
          </p:cNvPr>
          <p:cNvPicPr>
            <a:picLocks noChangeAspect="1"/>
          </p:cNvPicPr>
          <p:nvPr/>
        </p:nvPicPr>
        <p:blipFill rotWithShape="1">
          <a:blip r:embed="rId2">
            <a:alphaModFix amt="35000"/>
          </a:blip>
          <a:srcRect t="25000"/>
          <a:stretch/>
        </p:blipFill>
        <p:spPr>
          <a:xfrm>
            <a:off x="0" y="9884"/>
            <a:ext cx="12191980" cy="6857990"/>
          </a:xfrm>
          <a:prstGeom prst="rect">
            <a:avLst/>
          </a:prstGeom>
        </p:spPr>
      </p:pic>
      <p:graphicFrame>
        <p:nvGraphicFramePr>
          <p:cNvPr id="5" name="TextBox 2">
            <a:extLst>
              <a:ext uri="{FF2B5EF4-FFF2-40B4-BE49-F238E27FC236}">
                <a16:creationId xmlns:a16="http://schemas.microsoft.com/office/drawing/2014/main" id="{5052B573-70E5-23B0-ACBD-E68B300F88EC}"/>
              </a:ext>
            </a:extLst>
          </p:cNvPr>
          <p:cNvGraphicFramePr/>
          <p:nvPr>
            <p:extLst>
              <p:ext uri="{D42A27DB-BD31-4B8C-83A1-F6EECF244321}">
                <p14:modId xmlns:p14="http://schemas.microsoft.com/office/powerpoint/2010/main" val="2504762346"/>
              </p:ext>
            </p:extLst>
          </p:nvPr>
        </p:nvGraphicFramePr>
        <p:xfrm>
          <a:off x="838200" y="8598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333DC4CF-708B-B173-765E-505EDDF310FE}"/>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What’s Next?</a:t>
            </a:r>
          </a:p>
        </p:txBody>
      </p:sp>
      <p:cxnSp>
        <p:nvCxnSpPr>
          <p:cNvPr id="4" name="Straight Connector 3">
            <a:extLst>
              <a:ext uri="{FF2B5EF4-FFF2-40B4-BE49-F238E27FC236}">
                <a16:creationId xmlns:a16="http://schemas.microsoft.com/office/drawing/2014/main" id="{5827C20B-E14B-C7CE-BC94-5F4BE6111E53}"/>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DE57A2A-D44F-F2BF-7989-63D21D5FCAA1}"/>
              </a:ext>
            </a:extLst>
          </p:cNvPr>
          <p:cNvPicPr>
            <a:picLocks noChangeAspect="1"/>
          </p:cNvPicPr>
          <p:nvPr/>
        </p:nvPicPr>
        <p:blipFill rotWithShape="1">
          <a:blip r:embed="rId8">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8" name="Group 7">
            <a:extLst>
              <a:ext uri="{FF2B5EF4-FFF2-40B4-BE49-F238E27FC236}">
                <a16:creationId xmlns:a16="http://schemas.microsoft.com/office/drawing/2014/main" id="{31338D94-C7A9-E287-DEE7-0EC81C70946C}"/>
              </a:ext>
            </a:extLst>
          </p:cNvPr>
          <p:cNvGrpSpPr/>
          <p:nvPr/>
        </p:nvGrpSpPr>
        <p:grpSpPr>
          <a:xfrm>
            <a:off x="7952734" y="6008882"/>
            <a:ext cx="4373974" cy="876300"/>
            <a:chOff x="7952734" y="6008882"/>
            <a:chExt cx="4373974" cy="876300"/>
          </a:xfrm>
        </p:grpSpPr>
        <p:sp>
          <p:nvSpPr>
            <p:cNvPr id="9" name="Rectangle 8">
              <a:extLst>
                <a:ext uri="{FF2B5EF4-FFF2-40B4-BE49-F238E27FC236}">
                  <a16:creationId xmlns:a16="http://schemas.microsoft.com/office/drawing/2014/main" id="{E6BE5F03-D1F9-E30A-5A63-1D95B0A72686}"/>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TextBox 9">
              <a:extLst>
                <a:ext uri="{FF2B5EF4-FFF2-40B4-BE49-F238E27FC236}">
                  <a16:creationId xmlns:a16="http://schemas.microsoft.com/office/drawing/2014/main" id="{7D327CC4-33EC-3977-61CB-EEB002065728}"/>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1" name="Picture 1">
              <a:extLst>
                <a:ext uri="{FF2B5EF4-FFF2-40B4-BE49-F238E27FC236}">
                  <a16:creationId xmlns:a16="http://schemas.microsoft.com/office/drawing/2014/main" id="{0F827E8F-7E79-E2E9-E5E2-771909EFE0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1430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856B62-BC13-16C5-5636-0B462C8BB272}"/>
              </a:ext>
            </a:extLst>
          </p:cNvPr>
          <p:cNvSpPr/>
          <p:nvPr/>
        </p:nvSpPr>
        <p:spPr>
          <a:xfrm>
            <a:off x="4406162" y="0"/>
            <a:ext cx="77914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1695FC-23A9-4797-8C8B-3A75C1E1C4C7}"/>
              </a:ext>
            </a:extLst>
          </p:cNvPr>
          <p:cNvSpPr txBox="1"/>
          <p:nvPr/>
        </p:nvSpPr>
        <p:spPr>
          <a:xfrm>
            <a:off x="590182" y="2828835"/>
            <a:ext cx="3406085" cy="1200329"/>
          </a:xfrm>
          <a:prstGeom prst="rect">
            <a:avLst/>
          </a:prstGeom>
          <a:noFill/>
        </p:spPr>
        <p:txBody>
          <a:bodyPr wrap="square" rtlCol="0">
            <a:spAutoFit/>
          </a:bodyPr>
          <a:lstStyle/>
          <a:p>
            <a:r>
              <a:rPr lang="en-NZ"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“To quote Winston Churchill, </a:t>
            </a:r>
            <a:r>
              <a:rPr lang="en-NZ" i="1"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‘There is something about the outside of a horse that is good for the inside of a man’</a:t>
            </a:r>
            <a:r>
              <a:rPr lang="en-NZ" dirty="0">
                <a:solidFill>
                  <a:schemeClr val="bg1"/>
                </a:solidFill>
                <a:latin typeface="Lato Black" panose="020F0502020204030203" pitchFamily="34" charset="0"/>
                <a:ea typeface="Lato Black" panose="020F0502020204030203" pitchFamily="34" charset="0"/>
                <a:cs typeface="Lato Black" panose="020F0502020204030203" pitchFamily="34" charset="0"/>
              </a:rPr>
              <a:t>”</a:t>
            </a:r>
          </a:p>
        </p:txBody>
      </p:sp>
      <p:pic>
        <p:nvPicPr>
          <p:cNvPr id="13" name="Picture 12" descr="A person walking a horse&#10;&#10;Description automatically generated with low confidence">
            <a:extLst>
              <a:ext uri="{FF2B5EF4-FFF2-40B4-BE49-F238E27FC236}">
                <a16:creationId xmlns:a16="http://schemas.microsoft.com/office/drawing/2014/main" id="{E620F59B-1B95-4757-A55F-FAEA7FBA2876}"/>
              </a:ext>
            </a:extLst>
          </p:cNvPr>
          <p:cNvPicPr>
            <a:picLocks noChangeAspect="1"/>
          </p:cNvPicPr>
          <p:nvPr/>
        </p:nvPicPr>
        <p:blipFill rotWithShape="1">
          <a:blip r:embed="rId2">
            <a:extLst>
              <a:ext uri="{28A0092B-C50C-407E-A947-70E740481C1C}">
                <a14:useLocalDpi xmlns:a14="http://schemas.microsoft.com/office/drawing/2010/main" val="0"/>
              </a:ext>
            </a:extLst>
          </a:blip>
          <a:srcRect l="8136" r="16170"/>
          <a:stretch/>
        </p:blipFill>
        <p:spPr>
          <a:xfrm>
            <a:off x="4406162" y="20547"/>
            <a:ext cx="7785838" cy="6858000"/>
          </a:xfrm>
          <a:prstGeom prst="rect">
            <a:avLst/>
          </a:prstGeom>
        </p:spPr>
      </p:pic>
    </p:spTree>
    <p:extLst>
      <p:ext uri="{BB962C8B-B14F-4D97-AF65-F5344CB8AC3E}">
        <p14:creationId xmlns:p14="http://schemas.microsoft.com/office/powerpoint/2010/main" val="924470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4A17-D5D1-0ACE-5608-7493AAFD87D2}"/>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Background to Strengthen &amp; Adapt</a:t>
            </a:r>
          </a:p>
        </p:txBody>
      </p:sp>
      <p:cxnSp>
        <p:nvCxnSpPr>
          <p:cNvPr id="5" name="Straight Connector 4">
            <a:extLst>
              <a:ext uri="{FF2B5EF4-FFF2-40B4-BE49-F238E27FC236}">
                <a16:creationId xmlns:a16="http://schemas.microsoft.com/office/drawing/2014/main" id="{D341036F-34D5-29DB-772A-361098A18A01}"/>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98F06C-7428-5454-B9C1-8CE574DC15FC}"/>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8" name="Group 7">
            <a:extLst>
              <a:ext uri="{FF2B5EF4-FFF2-40B4-BE49-F238E27FC236}">
                <a16:creationId xmlns:a16="http://schemas.microsoft.com/office/drawing/2014/main" id="{3CF251CB-B644-9A3C-2394-B1BA456C5FD3}"/>
              </a:ext>
            </a:extLst>
          </p:cNvPr>
          <p:cNvGrpSpPr/>
          <p:nvPr/>
        </p:nvGrpSpPr>
        <p:grpSpPr>
          <a:xfrm>
            <a:off x="7952734" y="6008882"/>
            <a:ext cx="4373974" cy="876300"/>
            <a:chOff x="7952734" y="6008882"/>
            <a:chExt cx="4373974" cy="876300"/>
          </a:xfrm>
        </p:grpSpPr>
        <p:sp>
          <p:nvSpPr>
            <p:cNvPr id="10" name="Rectangle 9">
              <a:extLst>
                <a:ext uri="{FF2B5EF4-FFF2-40B4-BE49-F238E27FC236}">
                  <a16:creationId xmlns:a16="http://schemas.microsoft.com/office/drawing/2014/main" id="{F579A312-4885-80B2-71A1-3EFBD8AC4920}"/>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519EB350-5412-6CAC-FD84-71DD53E410BD}"/>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726C3E2D-EF73-A337-A205-B24C03678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5B2A11F3-CF43-C4D9-0F85-D952C522812F}"/>
              </a:ext>
            </a:extLst>
          </p:cNvPr>
          <p:cNvSpPr txBox="1"/>
          <p:nvPr/>
        </p:nvSpPr>
        <p:spPr>
          <a:xfrm>
            <a:off x="441789" y="1166910"/>
            <a:ext cx="10315253" cy="4247317"/>
          </a:xfrm>
          <a:prstGeom prst="rect">
            <a:avLst/>
          </a:prstGeom>
          <a:noFill/>
        </p:spPr>
        <p:txBody>
          <a:bodyPr wrap="square">
            <a:spAutoFit/>
          </a:bodyPr>
          <a:lstStyle/>
          <a:p>
            <a:pPr fontAlgn="base"/>
            <a:r>
              <a:rPr lang="en-US" sz="1800" dirty="0">
                <a:effectLst/>
                <a:latin typeface="Calibri Body"/>
                <a:ea typeface="Calibri" panose="020F0502020204030204" pitchFamily="34" charset="0"/>
              </a:rPr>
              <a:t>The NZ Strengthen and Adapt project is a government response to COVID-19 to provide sports organisations and networks with the opportunity to strengthen their capability and capacity, post-pandemic, and create a better future for those who take part.  It has been rolled out across New Zealand to cover many sport codes including Equestrian Sports. </a:t>
            </a:r>
          </a:p>
          <a:p>
            <a:pPr fontAlgn="base"/>
            <a:endParaRPr lang="en-US" dirty="0">
              <a:latin typeface="Calibri Body"/>
              <a:ea typeface="Calibri" panose="020F0502020204030204" pitchFamily="34" charset="0"/>
            </a:endParaRPr>
          </a:p>
          <a:p>
            <a:pPr fontAlgn="base"/>
            <a:r>
              <a:rPr lang="en-US" sz="1800" dirty="0">
                <a:effectLst/>
                <a:latin typeface="Calibri Body"/>
                <a:ea typeface="Calibri" panose="020F0502020204030204" pitchFamily="34" charset="0"/>
              </a:rPr>
              <a:t>In recognition that the Equestrian landscape is very broad in New Zealand, with a </a:t>
            </a:r>
            <a:r>
              <a:rPr lang="en-US" dirty="0">
                <a:latin typeface="Calibri Body"/>
                <a:ea typeface="Calibri" panose="020F0502020204030204" pitchFamily="34" charset="0"/>
              </a:rPr>
              <a:t>huge number of New Zealanders c</a:t>
            </a:r>
            <a:r>
              <a:rPr lang="en-US" sz="1800" dirty="0">
                <a:effectLst/>
                <a:latin typeface="Calibri Body"/>
                <a:ea typeface="Calibri" panose="020F0502020204030204" pitchFamily="34" charset="0"/>
              </a:rPr>
              <a:t>onnecting with horses at some stage in their lives, and the lucky ones getting to explore the sport further, the aim </a:t>
            </a:r>
            <a:r>
              <a:rPr lang="en-US" dirty="0">
                <a:latin typeface="Calibri Body"/>
                <a:ea typeface="Calibri" panose="020F0502020204030204" pitchFamily="34" charset="0"/>
              </a:rPr>
              <a:t>wa</a:t>
            </a:r>
            <a:r>
              <a:rPr lang="en-US" sz="1800" dirty="0">
                <a:effectLst/>
                <a:latin typeface="Calibri Body"/>
                <a:ea typeface="Calibri" panose="020F0502020204030204" pitchFamily="34" charset="0"/>
              </a:rPr>
              <a:t>s to consult with as many people as possible</a:t>
            </a:r>
            <a:r>
              <a:rPr lang="en-NZ" sz="1800" dirty="0">
                <a:effectLst/>
                <a:latin typeface="Calibri Body"/>
                <a:ea typeface="Calibri" panose="020F0502020204030204" pitchFamily="34" charset="0"/>
              </a:rPr>
              <a:t>, both members and non-members of Equestrian Sport New Zealand.</a:t>
            </a:r>
          </a:p>
          <a:p>
            <a:pPr fontAlgn="base"/>
            <a:endParaRPr lang="en-NZ" dirty="0">
              <a:latin typeface="Calibri Body"/>
              <a:ea typeface="Calibri" panose="020F0502020204030204" pitchFamily="34" charset="0"/>
            </a:endParaRPr>
          </a:p>
          <a:p>
            <a:pPr fontAlgn="base"/>
            <a:r>
              <a:rPr lang="en-US" sz="1800" dirty="0">
                <a:effectLst/>
                <a:latin typeface="Calibri Body"/>
                <a:ea typeface="Calibri" panose="020F0502020204030204" pitchFamily="34" charset="0"/>
              </a:rPr>
              <a:t>Phase One of Strengthen &amp; Adapt included a survey in September 2022, with 1,600 responses.  </a:t>
            </a:r>
          </a:p>
          <a:p>
            <a:pPr fontAlgn="base"/>
            <a:r>
              <a:rPr lang="en-US" sz="1800" dirty="0">
                <a:effectLst/>
                <a:latin typeface="Calibri Body"/>
                <a:ea typeface="Calibri" panose="020F0502020204030204" pitchFamily="34" charset="0"/>
              </a:rPr>
              <a:t>Phase Two included 22 in-person consultation workshops ( our roadshows ), and 2 online workshops.</a:t>
            </a:r>
          </a:p>
          <a:p>
            <a:pPr fontAlgn="base"/>
            <a:endParaRPr lang="en-US" dirty="0">
              <a:latin typeface="Calibri Body"/>
              <a:ea typeface="Calibri" panose="020F0502020204030204" pitchFamily="34" charset="0"/>
            </a:endParaRPr>
          </a:p>
          <a:p>
            <a:pPr fontAlgn="base"/>
            <a:r>
              <a:rPr lang="en-US" sz="1800" dirty="0">
                <a:effectLst/>
                <a:latin typeface="Calibri Body"/>
                <a:ea typeface="Calibri" panose="020F0502020204030204" pitchFamily="34" charset="0"/>
              </a:rPr>
              <a:t>Phase One identified a series of themes that our Equestrian Community wished us to ‘keep’, ‘stop’ and ‘start’.</a:t>
            </a:r>
            <a:endParaRPr lang="en-NZ" sz="1800" dirty="0">
              <a:effectLst/>
              <a:latin typeface="Calibri Body"/>
              <a:ea typeface="Calibri" panose="020F0502020204030204" pitchFamily="34" charset="0"/>
            </a:endParaRPr>
          </a:p>
          <a:p>
            <a:pPr fontAlgn="base"/>
            <a:r>
              <a:rPr lang="en-NZ" sz="1800" dirty="0">
                <a:effectLst/>
                <a:latin typeface="Calibri Body"/>
                <a:ea typeface="Calibri" panose="020F0502020204030204" pitchFamily="34" charset="0"/>
              </a:rPr>
              <a:t> </a:t>
            </a:r>
          </a:p>
        </p:txBody>
      </p:sp>
    </p:spTree>
    <p:extLst>
      <p:ext uri="{BB962C8B-B14F-4D97-AF65-F5344CB8AC3E}">
        <p14:creationId xmlns:p14="http://schemas.microsoft.com/office/powerpoint/2010/main" val="241034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2DC45-4611-F258-6A55-770557EFC486}"/>
              </a:ext>
            </a:extLst>
          </p:cNvPr>
          <p:cNvSpPr>
            <a:spLocks noGrp="1"/>
          </p:cNvSpPr>
          <p:nvPr>
            <p:ph idx="1"/>
          </p:nvPr>
        </p:nvSpPr>
        <p:spPr>
          <a:xfrm>
            <a:off x="523983" y="1204655"/>
            <a:ext cx="6239933" cy="2379132"/>
          </a:xfrm>
          <a:ln w="12700">
            <a:solidFill>
              <a:schemeClr val="tx1"/>
            </a:solidFill>
          </a:ln>
        </p:spPr>
        <p:txBody>
          <a:bodyPr>
            <a:normAutofit/>
          </a:bodyPr>
          <a:lstStyle/>
          <a:p>
            <a:pPr marL="0" indent="0">
              <a:lnSpc>
                <a:spcPct val="110000"/>
              </a:lnSpc>
              <a:spcBef>
                <a:spcPts val="0"/>
              </a:spcBef>
              <a:spcAft>
                <a:spcPts val="600"/>
              </a:spcAft>
              <a:buNone/>
            </a:pPr>
            <a:r>
              <a:rPr lang="en-NZ" sz="1800" b="1" dirty="0">
                <a:solidFill>
                  <a:srgbClr val="00B050"/>
                </a:solidFill>
                <a:latin typeface="Calibri Body"/>
              </a:rPr>
              <a:t>KEEP</a:t>
            </a:r>
            <a:endParaRPr lang="en-NZ" sz="1800" dirty="0">
              <a:solidFill>
                <a:srgbClr val="00B050"/>
              </a:solidFill>
              <a:latin typeface="Calibri Body"/>
            </a:endParaRPr>
          </a:p>
          <a:p>
            <a:pPr>
              <a:spcBef>
                <a:spcPts val="0"/>
              </a:spcBef>
              <a:spcAft>
                <a:spcPts val="600"/>
              </a:spcAft>
              <a:buFont typeface="Wingdings" panose="05000000000000000000" pitchFamily="2" charset="2"/>
              <a:buChar char="§"/>
            </a:pPr>
            <a:r>
              <a:rPr lang="en-NZ" sz="1800" dirty="0">
                <a:latin typeface="Calibri Body"/>
              </a:rPr>
              <a:t>provision of competitions and events</a:t>
            </a:r>
          </a:p>
          <a:p>
            <a:pPr>
              <a:spcBef>
                <a:spcPts val="0"/>
              </a:spcBef>
              <a:spcAft>
                <a:spcPts val="600"/>
              </a:spcAft>
              <a:buFont typeface="Wingdings" panose="05000000000000000000" pitchFamily="2" charset="2"/>
              <a:buChar char="§"/>
            </a:pPr>
            <a:r>
              <a:rPr lang="en-NZ" sz="1800" dirty="0">
                <a:latin typeface="Calibri Body"/>
              </a:rPr>
              <a:t>encouraging participation for all</a:t>
            </a:r>
          </a:p>
          <a:p>
            <a:pPr>
              <a:spcBef>
                <a:spcPts val="0"/>
              </a:spcBef>
              <a:spcAft>
                <a:spcPts val="600"/>
              </a:spcAft>
              <a:buFont typeface="Wingdings" panose="05000000000000000000" pitchFamily="2" charset="2"/>
              <a:buChar char="§"/>
            </a:pPr>
            <a:r>
              <a:rPr lang="en-NZ" sz="1800" dirty="0">
                <a:latin typeface="Calibri Body"/>
              </a:rPr>
              <a:t>listening to and communicating with participants</a:t>
            </a:r>
          </a:p>
          <a:p>
            <a:pPr>
              <a:spcBef>
                <a:spcPts val="0"/>
              </a:spcBef>
              <a:spcAft>
                <a:spcPts val="600"/>
              </a:spcAft>
              <a:buFont typeface="Wingdings" panose="05000000000000000000" pitchFamily="2" charset="2"/>
              <a:buChar char="§"/>
            </a:pPr>
            <a:r>
              <a:rPr lang="en-NZ" sz="1800" dirty="0">
                <a:latin typeface="Calibri Body"/>
              </a:rPr>
              <a:t>providing services and support to members and organisations</a:t>
            </a:r>
          </a:p>
          <a:p>
            <a:pPr>
              <a:spcBef>
                <a:spcPts val="0"/>
              </a:spcBef>
              <a:spcAft>
                <a:spcPts val="600"/>
              </a:spcAft>
              <a:buFont typeface="Wingdings" panose="05000000000000000000" pitchFamily="2" charset="2"/>
              <a:buChar char="§"/>
            </a:pPr>
            <a:r>
              <a:rPr lang="en-NZ" sz="1800" dirty="0">
                <a:latin typeface="Calibri Body"/>
              </a:rPr>
              <a:t>providing training &amp; education</a:t>
            </a:r>
          </a:p>
          <a:p>
            <a:pPr>
              <a:spcBef>
                <a:spcPts val="0"/>
              </a:spcBef>
              <a:spcAft>
                <a:spcPts val="600"/>
              </a:spcAft>
              <a:buFont typeface="Wingdings" panose="05000000000000000000" pitchFamily="2" charset="2"/>
              <a:buChar char="§"/>
            </a:pPr>
            <a:r>
              <a:rPr lang="en-NZ" sz="1800" dirty="0">
                <a:latin typeface="Calibri Body"/>
              </a:rPr>
              <a:t>promoting horse welfare</a:t>
            </a:r>
          </a:p>
        </p:txBody>
      </p:sp>
      <p:sp>
        <p:nvSpPr>
          <p:cNvPr id="4" name="Content Placeholder 2">
            <a:extLst>
              <a:ext uri="{FF2B5EF4-FFF2-40B4-BE49-F238E27FC236}">
                <a16:creationId xmlns:a16="http://schemas.microsoft.com/office/drawing/2014/main" id="{84C716EF-E724-1E98-966B-424ECC5EBCCE}"/>
              </a:ext>
            </a:extLst>
          </p:cNvPr>
          <p:cNvSpPr txBox="1">
            <a:spLocks/>
          </p:cNvSpPr>
          <p:nvPr/>
        </p:nvSpPr>
        <p:spPr>
          <a:xfrm>
            <a:off x="6931763" y="1194726"/>
            <a:ext cx="4736254" cy="4616025"/>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600"/>
              </a:spcAft>
              <a:buNone/>
            </a:pPr>
            <a:r>
              <a:rPr lang="en-NZ" sz="1800" b="1" dirty="0">
                <a:solidFill>
                  <a:srgbClr val="7030A0"/>
                </a:solidFill>
                <a:latin typeface="Calibri Body"/>
              </a:rPr>
              <a:t>START</a:t>
            </a:r>
            <a:endParaRPr lang="en-NZ" sz="1800" dirty="0">
              <a:solidFill>
                <a:srgbClr val="7030A0"/>
              </a:solidFill>
              <a:latin typeface="Calibri Body"/>
            </a:endParaRPr>
          </a:p>
          <a:p>
            <a:pPr>
              <a:spcBef>
                <a:spcPts val="0"/>
              </a:spcBef>
              <a:spcAft>
                <a:spcPts val="600"/>
              </a:spcAft>
              <a:buFont typeface="Wingdings" panose="05000000000000000000" pitchFamily="2" charset="2"/>
              <a:buChar char="§"/>
            </a:pPr>
            <a:r>
              <a:rPr lang="en-NZ" sz="1800" dirty="0">
                <a:latin typeface="Calibri Body"/>
              </a:rPr>
              <a:t>create approaches that support grassroots participation</a:t>
            </a:r>
          </a:p>
          <a:p>
            <a:pPr>
              <a:spcBef>
                <a:spcPts val="0"/>
              </a:spcBef>
              <a:spcAft>
                <a:spcPts val="600"/>
              </a:spcAft>
              <a:buFont typeface="Wingdings" panose="05000000000000000000" pitchFamily="2" charset="2"/>
              <a:buChar char="§"/>
            </a:pPr>
            <a:r>
              <a:rPr lang="en-NZ" sz="1800" dirty="0">
                <a:latin typeface="Calibri Body"/>
              </a:rPr>
              <a:t>design membership &amp; competition fee approaches that provide value for money</a:t>
            </a:r>
          </a:p>
          <a:p>
            <a:pPr>
              <a:spcBef>
                <a:spcPts val="0"/>
              </a:spcBef>
              <a:spcAft>
                <a:spcPts val="600"/>
              </a:spcAft>
              <a:buFont typeface="Wingdings" panose="05000000000000000000" pitchFamily="2" charset="2"/>
              <a:buChar char="§"/>
            </a:pPr>
            <a:r>
              <a:rPr lang="en-NZ" sz="1800" dirty="0">
                <a:latin typeface="Calibri Body"/>
              </a:rPr>
              <a:t>make competition offerings &amp; pathways more inclusive of all levels</a:t>
            </a:r>
          </a:p>
          <a:p>
            <a:pPr>
              <a:spcBef>
                <a:spcPts val="0"/>
              </a:spcBef>
              <a:spcAft>
                <a:spcPts val="600"/>
              </a:spcAft>
              <a:buFont typeface="Wingdings" panose="05000000000000000000" pitchFamily="2" charset="2"/>
              <a:buChar char="§"/>
            </a:pPr>
            <a:r>
              <a:rPr lang="en-NZ" sz="1800" dirty="0">
                <a:latin typeface="Calibri Body"/>
              </a:rPr>
              <a:t>be more inclusive &amp; supportive of diversity</a:t>
            </a:r>
          </a:p>
          <a:p>
            <a:pPr>
              <a:spcBef>
                <a:spcPts val="0"/>
              </a:spcBef>
              <a:spcAft>
                <a:spcPts val="600"/>
              </a:spcAft>
              <a:buFont typeface="Wingdings" panose="05000000000000000000" pitchFamily="2" charset="2"/>
              <a:buChar char="§"/>
            </a:pPr>
            <a:r>
              <a:rPr lang="en-NZ" sz="1800" dirty="0">
                <a:latin typeface="Calibri Body"/>
              </a:rPr>
              <a:t>provide education offerings &amp; pathways</a:t>
            </a:r>
          </a:p>
          <a:p>
            <a:pPr>
              <a:spcBef>
                <a:spcPts val="0"/>
              </a:spcBef>
              <a:spcAft>
                <a:spcPts val="600"/>
              </a:spcAft>
              <a:buFont typeface="Wingdings" panose="05000000000000000000" pitchFamily="2" charset="2"/>
              <a:buChar char="§"/>
            </a:pPr>
            <a:r>
              <a:rPr lang="en-NZ" sz="1800" dirty="0">
                <a:latin typeface="Calibri Body"/>
              </a:rPr>
              <a:t>develop user-friendly information-sharing tools</a:t>
            </a:r>
          </a:p>
          <a:p>
            <a:pPr>
              <a:spcBef>
                <a:spcPts val="0"/>
              </a:spcBef>
              <a:spcAft>
                <a:spcPts val="600"/>
              </a:spcAft>
              <a:buFont typeface="Wingdings" panose="05000000000000000000" pitchFamily="2" charset="2"/>
              <a:buChar char="§"/>
            </a:pPr>
            <a:r>
              <a:rPr lang="en-NZ" sz="1800" dirty="0">
                <a:latin typeface="Calibri Body"/>
              </a:rPr>
              <a:t>foster a healthy equestrian community culture.</a:t>
            </a:r>
          </a:p>
        </p:txBody>
      </p:sp>
      <p:sp>
        <p:nvSpPr>
          <p:cNvPr id="5" name="Content Placeholder 2">
            <a:extLst>
              <a:ext uri="{FF2B5EF4-FFF2-40B4-BE49-F238E27FC236}">
                <a16:creationId xmlns:a16="http://schemas.microsoft.com/office/drawing/2014/main" id="{B4B9605D-DAE5-0FB1-A6CC-755CB425A6C2}"/>
              </a:ext>
            </a:extLst>
          </p:cNvPr>
          <p:cNvSpPr txBox="1">
            <a:spLocks/>
          </p:cNvSpPr>
          <p:nvPr/>
        </p:nvSpPr>
        <p:spPr>
          <a:xfrm>
            <a:off x="523982" y="3784909"/>
            <a:ext cx="6239933" cy="2557992"/>
          </a:xfrm>
          <a:prstGeom prst="rect">
            <a:avLst/>
          </a:prstGeom>
          <a:ln w="12700">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NZ" sz="1800" b="1" dirty="0">
                <a:solidFill>
                  <a:srgbClr val="C00000"/>
                </a:solidFill>
                <a:latin typeface="Calibri Body"/>
              </a:rPr>
              <a:t>STOP</a:t>
            </a:r>
            <a:endParaRPr lang="en-NZ" sz="1800" dirty="0">
              <a:solidFill>
                <a:srgbClr val="C00000"/>
              </a:solidFill>
              <a:latin typeface="Calibri Body"/>
            </a:endParaRPr>
          </a:p>
          <a:p>
            <a:pPr>
              <a:buFont typeface="Wingdings" panose="05000000000000000000" pitchFamily="2" charset="2"/>
              <a:buChar char="§"/>
            </a:pPr>
            <a:r>
              <a:rPr lang="en-NZ" sz="1800" dirty="0">
                <a:latin typeface="Calibri Body"/>
              </a:rPr>
              <a:t>raising costs</a:t>
            </a:r>
          </a:p>
          <a:p>
            <a:pPr>
              <a:buFont typeface="Wingdings" panose="05000000000000000000" pitchFamily="2" charset="2"/>
              <a:buChar char="§"/>
            </a:pPr>
            <a:r>
              <a:rPr lang="en-NZ" sz="1800" dirty="0">
                <a:latin typeface="Calibri Body"/>
              </a:rPr>
              <a:t>not addressing the poor culture and behaviours</a:t>
            </a:r>
          </a:p>
          <a:p>
            <a:pPr>
              <a:buFont typeface="Wingdings" panose="05000000000000000000" pitchFamily="2" charset="2"/>
              <a:buChar char="§"/>
            </a:pPr>
            <a:r>
              <a:rPr lang="en-NZ" sz="1800" dirty="0">
                <a:latin typeface="Calibri Body"/>
              </a:rPr>
              <a:t>organisational inefficiency or ineffectiveness</a:t>
            </a:r>
          </a:p>
          <a:p>
            <a:pPr>
              <a:buFont typeface="Wingdings" panose="05000000000000000000" pitchFamily="2" charset="2"/>
              <a:buChar char="§"/>
            </a:pPr>
            <a:r>
              <a:rPr lang="en-NZ" sz="1800" dirty="0">
                <a:latin typeface="Calibri Body"/>
              </a:rPr>
              <a:t>over-complicating rules</a:t>
            </a:r>
          </a:p>
          <a:p>
            <a:pPr>
              <a:buFont typeface="Wingdings" panose="05000000000000000000" pitchFamily="2" charset="2"/>
              <a:buChar char="§"/>
            </a:pPr>
            <a:r>
              <a:rPr lang="en-NZ" sz="1800" dirty="0">
                <a:latin typeface="Calibri Body"/>
              </a:rPr>
              <a:t>enabling elitism</a:t>
            </a:r>
          </a:p>
          <a:p>
            <a:pPr>
              <a:buFont typeface="Wingdings" panose="05000000000000000000" pitchFamily="2" charset="2"/>
              <a:buChar char="§"/>
            </a:pPr>
            <a:r>
              <a:rPr lang="en-NZ" sz="1800" dirty="0">
                <a:latin typeface="Calibri Body"/>
              </a:rPr>
              <a:t>condoning bad behaviours that affect horse welfare</a:t>
            </a:r>
          </a:p>
          <a:p>
            <a:pPr>
              <a:lnSpc>
                <a:spcPct val="110000"/>
              </a:lnSpc>
            </a:pPr>
            <a:endParaRPr lang="en-NZ" sz="1800" dirty="0">
              <a:latin typeface="Calibri Body"/>
            </a:endParaRPr>
          </a:p>
        </p:txBody>
      </p:sp>
      <p:sp>
        <p:nvSpPr>
          <p:cNvPr id="8" name="Title 1">
            <a:extLst>
              <a:ext uri="{FF2B5EF4-FFF2-40B4-BE49-F238E27FC236}">
                <a16:creationId xmlns:a16="http://schemas.microsoft.com/office/drawing/2014/main" id="{F8C853CB-9AFE-B638-1198-132E2861A86E}"/>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Calibri Body"/>
                <a:ea typeface="Lato" panose="020F0502020204030203" pitchFamily="34" charset="0"/>
                <a:cs typeface="Lato" panose="020F0502020204030203" pitchFamily="34" charset="0"/>
              </a:rPr>
              <a:t>Phase One:  Keep, Stop, Start Themes</a:t>
            </a:r>
          </a:p>
        </p:txBody>
      </p:sp>
      <p:cxnSp>
        <p:nvCxnSpPr>
          <p:cNvPr id="9" name="Straight Connector 8">
            <a:extLst>
              <a:ext uri="{FF2B5EF4-FFF2-40B4-BE49-F238E27FC236}">
                <a16:creationId xmlns:a16="http://schemas.microsoft.com/office/drawing/2014/main" id="{F51E4A19-D4FC-668F-2A5F-A3D21C7ACBD0}"/>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3C8EEC3-75E3-AED9-5183-AA5BF09BAF2B}"/>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11" name="Group 10">
            <a:extLst>
              <a:ext uri="{FF2B5EF4-FFF2-40B4-BE49-F238E27FC236}">
                <a16:creationId xmlns:a16="http://schemas.microsoft.com/office/drawing/2014/main" id="{81F8C6A3-6ABF-6E47-EF91-E69951DB8CD5}"/>
              </a:ext>
            </a:extLst>
          </p:cNvPr>
          <p:cNvGrpSpPr/>
          <p:nvPr/>
        </p:nvGrpSpPr>
        <p:grpSpPr>
          <a:xfrm>
            <a:off x="7952734" y="6008882"/>
            <a:ext cx="4373974" cy="876300"/>
            <a:chOff x="7952734" y="6008882"/>
            <a:chExt cx="4373974" cy="876300"/>
          </a:xfrm>
        </p:grpSpPr>
        <p:sp>
          <p:nvSpPr>
            <p:cNvPr id="12" name="Rectangle 11">
              <a:extLst>
                <a:ext uri="{FF2B5EF4-FFF2-40B4-BE49-F238E27FC236}">
                  <a16:creationId xmlns:a16="http://schemas.microsoft.com/office/drawing/2014/main" id="{F36BBE70-62B4-563E-23A4-31E9C4FF4E16}"/>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Calibri Body"/>
              </a:endParaRPr>
            </a:p>
          </p:txBody>
        </p:sp>
        <p:sp>
          <p:nvSpPr>
            <p:cNvPr id="13" name="TextBox 12">
              <a:extLst>
                <a:ext uri="{FF2B5EF4-FFF2-40B4-BE49-F238E27FC236}">
                  <a16:creationId xmlns:a16="http://schemas.microsoft.com/office/drawing/2014/main" id="{20003390-EF6D-1C02-C29D-9AB89F299795}"/>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a:t>
              </a:r>
              <a:r>
                <a:rPr lang="en-NZ" b="1" dirty="0">
                  <a:latin typeface="Calibri Body"/>
                  <a:ea typeface="Lato" panose="020F0502020204030203" pitchFamily="34" charset="0"/>
                  <a:cs typeface="Lato" panose="020F0502020204030203" pitchFamily="34" charset="0"/>
                </a:rPr>
                <a:t>November 2023</a:t>
              </a:r>
              <a:endParaRPr lang="en-US" dirty="0">
                <a:latin typeface="Calibri Body"/>
              </a:endParaRPr>
            </a:p>
          </p:txBody>
        </p:sp>
        <p:pic>
          <p:nvPicPr>
            <p:cNvPr id="14" name="Picture 1">
              <a:extLst>
                <a:ext uri="{FF2B5EF4-FFF2-40B4-BE49-F238E27FC236}">
                  <a16:creationId xmlns:a16="http://schemas.microsoft.com/office/drawing/2014/main" id="{58759BA9-729E-64D2-6F21-681F3778B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96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4A17-D5D1-0ACE-5608-7493AAFD87D2}"/>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Roadshow Methodology</a:t>
            </a:r>
          </a:p>
        </p:txBody>
      </p:sp>
      <p:cxnSp>
        <p:nvCxnSpPr>
          <p:cNvPr id="5" name="Straight Connector 4">
            <a:extLst>
              <a:ext uri="{FF2B5EF4-FFF2-40B4-BE49-F238E27FC236}">
                <a16:creationId xmlns:a16="http://schemas.microsoft.com/office/drawing/2014/main" id="{D341036F-34D5-29DB-772A-361098A18A01}"/>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98F06C-7428-5454-B9C1-8CE574DC15FC}"/>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8" name="Group 7">
            <a:extLst>
              <a:ext uri="{FF2B5EF4-FFF2-40B4-BE49-F238E27FC236}">
                <a16:creationId xmlns:a16="http://schemas.microsoft.com/office/drawing/2014/main" id="{3CF251CB-B644-9A3C-2394-B1BA456C5FD3}"/>
              </a:ext>
            </a:extLst>
          </p:cNvPr>
          <p:cNvGrpSpPr/>
          <p:nvPr/>
        </p:nvGrpSpPr>
        <p:grpSpPr>
          <a:xfrm>
            <a:off x="7952734" y="6008882"/>
            <a:ext cx="4373974" cy="876300"/>
            <a:chOff x="7952734" y="6008882"/>
            <a:chExt cx="4373974" cy="876300"/>
          </a:xfrm>
        </p:grpSpPr>
        <p:sp>
          <p:nvSpPr>
            <p:cNvPr id="10" name="Rectangle 9">
              <a:extLst>
                <a:ext uri="{FF2B5EF4-FFF2-40B4-BE49-F238E27FC236}">
                  <a16:creationId xmlns:a16="http://schemas.microsoft.com/office/drawing/2014/main" id="{F579A312-4885-80B2-71A1-3EFBD8AC4920}"/>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519EB350-5412-6CAC-FD84-71DD53E410BD}"/>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726C3E2D-EF73-A337-A205-B24C03678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BC75A61F-AC5D-7684-CA64-BAE0CEFDF68D}"/>
              </a:ext>
            </a:extLst>
          </p:cNvPr>
          <p:cNvSpPr txBox="1"/>
          <p:nvPr/>
        </p:nvSpPr>
        <p:spPr>
          <a:xfrm>
            <a:off x="451691" y="1119168"/>
            <a:ext cx="11034815" cy="4524315"/>
          </a:xfrm>
          <a:prstGeom prst="rect">
            <a:avLst/>
          </a:prstGeom>
          <a:noFill/>
        </p:spPr>
        <p:txBody>
          <a:bodyPr wrap="square">
            <a:spAutoFit/>
          </a:bodyPr>
          <a:lstStyle/>
          <a:p>
            <a:pPr fontAlgn="base"/>
            <a:r>
              <a:rPr lang="en-US" sz="1600" dirty="0">
                <a:latin typeface="Calibri Body"/>
                <a:ea typeface="Calibri" panose="020F0502020204030204" pitchFamily="34" charset="0"/>
              </a:rPr>
              <a:t>During Phase Two our wor</a:t>
            </a:r>
            <a:r>
              <a:rPr lang="en-US" sz="1600" dirty="0">
                <a:effectLst/>
                <a:latin typeface="Calibri Body"/>
                <a:ea typeface="Calibri" panose="020F0502020204030204" pitchFamily="34" charset="0"/>
              </a:rPr>
              <a:t>kshops connected </a:t>
            </a:r>
            <a:r>
              <a:rPr lang="en-US" sz="1600" dirty="0">
                <a:latin typeface="Calibri Body"/>
                <a:ea typeface="Calibri" panose="020F0502020204030204" pitchFamily="34" charset="0"/>
              </a:rPr>
              <a:t>336</a:t>
            </a:r>
            <a:r>
              <a:rPr lang="en-US" sz="1600" dirty="0">
                <a:effectLst/>
                <a:latin typeface="Calibri Body"/>
                <a:ea typeface="Calibri" panose="020F0502020204030204" pitchFamily="34" charset="0"/>
              </a:rPr>
              <a:t> people across 21 locations and two online sessions.  Workshops were held in the following locations: Northland, Auckland (Albany and Clevedon), Waikato (Taupo and Cambridge), Bay of Plenty (Tauranga), Hawkes Bay (Waipukuruau and Havelock), Gisborne, Wellington (Otaki and Hutt Valley), Taranaki (</a:t>
            </a:r>
            <a:r>
              <a:rPr lang="en-US" sz="1600" dirty="0">
                <a:latin typeface="Calibri Body"/>
                <a:ea typeface="Calibri" panose="020F0502020204030204" pitchFamily="34" charset="0"/>
              </a:rPr>
              <a:t>New Plymouth and Hawera</a:t>
            </a:r>
            <a:r>
              <a:rPr lang="en-US" sz="1600" dirty="0">
                <a:effectLst/>
                <a:latin typeface="Calibri Body"/>
                <a:ea typeface="Calibri" panose="020F0502020204030204" pitchFamily="34" charset="0"/>
              </a:rPr>
              <a:t>), Nelson, Marlborough, Canterbury, Southland (Gore and Dunedin), Greymouth. </a:t>
            </a:r>
          </a:p>
          <a:p>
            <a:pPr fontAlgn="base"/>
            <a:endParaRPr lang="en-US" sz="1600" dirty="0">
              <a:latin typeface="Calibri Body"/>
              <a:ea typeface="Calibri" panose="020F0502020204030204" pitchFamily="34" charset="0"/>
            </a:endParaRPr>
          </a:p>
          <a:p>
            <a:pPr fontAlgn="base"/>
            <a:r>
              <a:rPr lang="en-US" sz="1600" dirty="0">
                <a:effectLst/>
                <a:latin typeface="Calibri Body"/>
                <a:ea typeface="Calibri" panose="020F0502020204030204" pitchFamily="34" charset="0"/>
              </a:rPr>
              <a:t>Workshops provided the opportunity for an independent facilitated conversation and were hosted by Michelle Hollands, Freshminds Consultancy Limited.  We were deliberate in our decision to employ the services of an independent consultant to ensure that any unconscious bias by our internal team was removed, providing for the opportunity to hear the voices of our community and truly listen to their feedback.</a:t>
            </a:r>
          </a:p>
          <a:p>
            <a:pPr fontAlgn="base"/>
            <a:endParaRPr lang="en-US" sz="1600" dirty="0">
              <a:latin typeface="Calibri Body"/>
              <a:ea typeface="Calibri" panose="020F0502020204030204" pitchFamily="34" charset="0"/>
            </a:endParaRPr>
          </a:p>
          <a:p>
            <a:pPr fontAlgn="base"/>
            <a:r>
              <a:rPr lang="en-US" sz="1600" dirty="0">
                <a:effectLst/>
                <a:latin typeface="Calibri Body"/>
                <a:ea typeface="Calibri" panose="020F0502020204030204" pitchFamily="34" charset="0"/>
              </a:rPr>
              <a:t>All workshops followed the same format including establishment of Personas, Regional rankings, key themes (celebrations and challenges) and ideas/concepts for the future.</a:t>
            </a:r>
          </a:p>
          <a:p>
            <a:pPr fontAlgn="base"/>
            <a:endParaRPr lang="en-US" sz="1600" dirty="0">
              <a:latin typeface="Calibri Body"/>
              <a:ea typeface="Calibri" panose="020F0502020204030204" pitchFamily="34" charset="0"/>
            </a:endParaRPr>
          </a:p>
          <a:p>
            <a:pPr fontAlgn="base"/>
            <a:r>
              <a:rPr lang="en-US" sz="1600" b="1" dirty="0">
                <a:latin typeface="Calibri Body"/>
                <a:ea typeface="Calibri" panose="020F0502020204030204" pitchFamily="34" charset="0"/>
              </a:rPr>
              <a:t>A note from Freshminds Limited:</a:t>
            </a:r>
          </a:p>
          <a:p>
            <a:pPr fontAlgn="base"/>
            <a:r>
              <a:rPr lang="en-NZ" sz="1600" dirty="0">
                <a:latin typeface="Calibri Body"/>
              </a:rPr>
              <a:t>Thank you for the opportunity to work with the team at Equestrian Sport New Zealand and the Equestrian community across New Zealand.  The information summaries in this report provides a high-level summary of feedback provided from participants.  This report should not be considered strategic or investment advice, rather a summation of feedback received across the workshops completed.  Prioritisation and investment decisions remain the responsibility of ESNZ senior management and the Board of ESNZ.</a:t>
            </a:r>
          </a:p>
        </p:txBody>
      </p:sp>
    </p:spTree>
    <p:extLst>
      <p:ext uri="{BB962C8B-B14F-4D97-AF65-F5344CB8AC3E}">
        <p14:creationId xmlns:p14="http://schemas.microsoft.com/office/powerpoint/2010/main" val="77901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4A17-D5D1-0ACE-5608-7493AAFD87D2}"/>
              </a:ext>
            </a:extLst>
          </p:cNvPr>
          <p:cNvSpPr txBox="1">
            <a:spLocks/>
          </p:cNvSpPr>
          <p:nvPr/>
        </p:nvSpPr>
        <p:spPr>
          <a:xfrm>
            <a:off x="410596" y="381944"/>
            <a:ext cx="7986577"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The Horses and Humans Identified</a:t>
            </a:r>
          </a:p>
        </p:txBody>
      </p:sp>
      <p:cxnSp>
        <p:nvCxnSpPr>
          <p:cNvPr id="5" name="Straight Connector 4">
            <a:extLst>
              <a:ext uri="{FF2B5EF4-FFF2-40B4-BE49-F238E27FC236}">
                <a16:creationId xmlns:a16="http://schemas.microsoft.com/office/drawing/2014/main" id="{D341036F-34D5-29DB-772A-361098A18A01}"/>
              </a:ext>
            </a:extLst>
          </p:cNvPr>
          <p:cNvCxnSpPr>
            <a:cxnSpLocks/>
          </p:cNvCxnSpPr>
          <p:nvPr/>
        </p:nvCxnSpPr>
        <p:spPr>
          <a:xfrm>
            <a:off x="523983" y="996595"/>
            <a:ext cx="103974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98F06C-7428-5454-B9C1-8CE574DC15FC}"/>
              </a:ext>
            </a:extLst>
          </p:cNvPr>
          <p:cNvPicPr>
            <a:picLocks noChangeAspect="1"/>
          </p:cNvPicPr>
          <p:nvPr/>
        </p:nvPicPr>
        <p:blipFill rotWithShape="1">
          <a:blip r:embed="rId2">
            <a:extLst>
              <a:ext uri="{28A0092B-C50C-407E-A947-70E740481C1C}">
                <a14:useLocalDpi xmlns:a14="http://schemas.microsoft.com/office/drawing/2010/main" val="0"/>
              </a:ext>
            </a:extLst>
          </a:blip>
          <a:srcRect l="2571" t="2116" r="7858"/>
          <a:stretch/>
        </p:blipFill>
        <p:spPr>
          <a:xfrm>
            <a:off x="9742931" y="154762"/>
            <a:ext cx="2356995" cy="715617"/>
          </a:xfrm>
          <a:prstGeom prst="rect">
            <a:avLst/>
          </a:prstGeom>
        </p:spPr>
      </p:pic>
      <p:grpSp>
        <p:nvGrpSpPr>
          <p:cNvPr id="8" name="Group 7">
            <a:extLst>
              <a:ext uri="{FF2B5EF4-FFF2-40B4-BE49-F238E27FC236}">
                <a16:creationId xmlns:a16="http://schemas.microsoft.com/office/drawing/2014/main" id="{3CF251CB-B644-9A3C-2394-B1BA456C5FD3}"/>
              </a:ext>
            </a:extLst>
          </p:cNvPr>
          <p:cNvGrpSpPr/>
          <p:nvPr/>
        </p:nvGrpSpPr>
        <p:grpSpPr>
          <a:xfrm>
            <a:off x="7952734" y="6008882"/>
            <a:ext cx="4373974" cy="876300"/>
            <a:chOff x="7952734" y="6008882"/>
            <a:chExt cx="4373974" cy="876300"/>
          </a:xfrm>
        </p:grpSpPr>
        <p:sp>
          <p:nvSpPr>
            <p:cNvPr id="10" name="Rectangle 9">
              <a:extLst>
                <a:ext uri="{FF2B5EF4-FFF2-40B4-BE49-F238E27FC236}">
                  <a16:creationId xmlns:a16="http://schemas.microsoft.com/office/drawing/2014/main" id="{F579A312-4885-80B2-71A1-3EFBD8AC4920}"/>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519EB350-5412-6CAC-FD84-71DD53E410BD}"/>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726C3E2D-EF73-A337-A205-B24C03678E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EE1FDCA8-E3EB-2C48-0639-F9415540EA15}"/>
              </a:ext>
            </a:extLst>
          </p:cNvPr>
          <p:cNvSpPr txBox="1"/>
          <p:nvPr/>
        </p:nvSpPr>
        <p:spPr>
          <a:xfrm>
            <a:off x="451691" y="1127799"/>
            <a:ext cx="10469737" cy="3139321"/>
          </a:xfrm>
          <a:prstGeom prst="rect">
            <a:avLst/>
          </a:prstGeom>
          <a:noFill/>
        </p:spPr>
        <p:txBody>
          <a:bodyPr wrap="square">
            <a:spAutoFit/>
          </a:bodyPr>
          <a:lstStyle/>
          <a:p>
            <a:pPr fontAlgn="base"/>
            <a:r>
              <a:rPr lang="en-NZ" dirty="0">
                <a:latin typeface="Calibri Body"/>
                <a:ea typeface="Calibri" panose="020F0502020204030204" pitchFamily="34" charset="0"/>
              </a:rPr>
              <a:t>In any improvement project, such as Strengthen &amp; Adapt, it is important to understand ‘why’ change is needed and ‘who’ any change is established for.</a:t>
            </a:r>
          </a:p>
          <a:p>
            <a:pPr fontAlgn="base"/>
            <a:endParaRPr lang="en-NZ" sz="1800" dirty="0">
              <a:latin typeface="Calibri Body"/>
              <a:ea typeface="Calibri" panose="020F0502020204030204" pitchFamily="34" charset="0"/>
            </a:endParaRPr>
          </a:p>
          <a:p>
            <a:pPr fontAlgn="base"/>
            <a:r>
              <a:rPr lang="en-NZ" dirty="0">
                <a:latin typeface="Calibri Body"/>
                <a:ea typeface="Calibri" panose="020F0502020204030204" pitchFamily="34" charset="0"/>
              </a:rPr>
              <a:t>Across our workshop series we asked participants to develop personas.  To describe for us ‘someone they know who would like to be more involved in Equestrian sports’.  </a:t>
            </a:r>
          </a:p>
          <a:p>
            <a:pPr fontAlgn="base"/>
            <a:endParaRPr lang="en-NZ" sz="1800" dirty="0">
              <a:latin typeface="Calibri Body"/>
              <a:ea typeface="Calibri" panose="020F0502020204030204" pitchFamily="34" charset="0"/>
            </a:endParaRPr>
          </a:p>
          <a:p>
            <a:pPr fontAlgn="base"/>
            <a:r>
              <a:rPr lang="en-NZ" dirty="0">
                <a:latin typeface="Calibri Body"/>
                <a:ea typeface="Calibri" panose="020F0502020204030204" pitchFamily="34" charset="0"/>
              </a:rPr>
              <a:t>The following personas are a summary of the most common people described.  Our ‘personas of change’ start with the horse and human who simply ‘would like to do more’.</a:t>
            </a:r>
          </a:p>
          <a:p>
            <a:pPr fontAlgn="base"/>
            <a:endParaRPr lang="en-NZ" sz="1800" dirty="0">
              <a:latin typeface="Calibri Body"/>
              <a:ea typeface="Calibri" panose="020F0502020204030204" pitchFamily="34" charset="0"/>
            </a:endParaRPr>
          </a:p>
          <a:p>
            <a:pPr fontAlgn="base"/>
            <a:r>
              <a:rPr lang="en-NZ" dirty="0">
                <a:latin typeface="Calibri Body"/>
                <a:ea typeface="Calibri" panose="020F0502020204030204" pitchFamily="34" charset="0"/>
              </a:rPr>
              <a:t>We note these are not real people, but they should resonate with the people in our community and perhaps even make you think of someone you know.</a:t>
            </a:r>
            <a:endParaRPr lang="en-NZ" sz="1800" dirty="0">
              <a:latin typeface="Calibri Body"/>
            </a:endParaRPr>
          </a:p>
        </p:txBody>
      </p:sp>
    </p:spTree>
    <p:extLst>
      <p:ext uri="{BB962C8B-B14F-4D97-AF65-F5344CB8AC3E}">
        <p14:creationId xmlns:p14="http://schemas.microsoft.com/office/powerpoint/2010/main" val="60115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09378"/>
        </a:solidFill>
        <a:effectLst/>
      </p:bgPr>
    </p:bg>
    <p:spTree>
      <p:nvGrpSpPr>
        <p:cNvPr id="1" name=""/>
        <p:cNvGrpSpPr/>
        <p:nvPr/>
      </p:nvGrpSpPr>
      <p:grpSpPr>
        <a:xfrm>
          <a:off x="0" y="0"/>
          <a:ext cx="0" cy="0"/>
          <a:chOff x="0" y="0"/>
          <a:chExt cx="0" cy="0"/>
        </a:xfrm>
      </p:grpSpPr>
      <p:pic>
        <p:nvPicPr>
          <p:cNvPr id="7" name="Content Placeholder 13">
            <a:extLst>
              <a:ext uri="{FF2B5EF4-FFF2-40B4-BE49-F238E27FC236}">
                <a16:creationId xmlns:a16="http://schemas.microsoft.com/office/drawing/2014/main" id="{E7466FB2-7067-AE49-7F0B-2482ED8F0E06}"/>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7794" r="16299"/>
          <a:stretch/>
        </p:blipFill>
        <p:spPr>
          <a:xfrm>
            <a:off x="6543088" y="0"/>
            <a:ext cx="7796212" cy="6858000"/>
          </a:xfrm>
          <a:prstGeom prst="rect">
            <a:avLst/>
          </a:prstGeom>
        </p:spPr>
      </p:pic>
      <p:sp>
        <p:nvSpPr>
          <p:cNvPr id="9" name="Title 1">
            <a:extLst>
              <a:ext uri="{FF2B5EF4-FFF2-40B4-BE49-F238E27FC236}">
                <a16:creationId xmlns:a16="http://schemas.microsoft.com/office/drawing/2014/main" id="{AAC2E9EB-B229-E4DA-4AFD-0727FC1E6579}"/>
              </a:ext>
            </a:extLst>
          </p:cNvPr>
          <p:cNvSpPr txBox="1">
            <a:spLocks/>
          </p:cNvSpPr>
          <p:nvPr/>
        </p:nvSpPr>
        <p:spPr>
          <a:xfrm>
            <a:off x="410597" y="281691"/>
            <a:ext cx="5373754"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Makayla Macintosh</a:t>
            </a:r>
          </a:p>
        </p:txBody>
      </p:sp>
      <p:grpSp>
        <p:nvGrpSpPr>
          <p:cNvPr id="10" name="Group 9">
            <a:extLst>
              <a:ext uri="{FF2B5EF4-FFF2-40B4-BE49-F238E27FC236}">
                <a16:creationId xmlns:a16="http://schemas.microsoft.com/office/drawing/2014/main" id="{421BDF0A-3417-D27E-DDD4-8DA48F2B6D3B}"/>
              </a:ext>
            </a:extLst>
          </p:cNvPr>
          <p:cNvGrpSpPr/>
          <p:nvPr/>
        </p:nvGrpSpPr>
        <p:grpSpPr>
          <a:xfrm>
            <a:off x="8611761" y="6016482"/>
            <a:ext cx="4373974" cy="876300"/>
            <a:chOff x="7952734" y="6008882"/>
            <a:chExt cx="4373974" cy="876300"/>
          </a:xfrm>
        </p:grpSpPr>
        <p:sp>
          <p:nvSpPr>
            <p:cNvPr id="11" name="Rectangle 10">
              <a:extLst>
                <a:ext uri="{FF2B5EF4-FFF2-40B4-BE49-F238E27FC236}">
                  <a16:creationId xmlns:a16="http://schemas.microsoft.com/office/drawing/2014/main" id="{3C26E643-0896-2CDF-0E38-75B7C262F4B4}"/>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93B675FE-1DB9-4293-8982-1EB3CE56B7DE}"/>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D4AF9289-A245-29EF-71EB-876F01ED4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Icon&#10;&#10;Description automatically generated with medium confidence">
            <a:extLst>
              <a:ext uri="{FF2B5EF4-FFF2-40B4-BE49-F238E27FC236}">
                <a16:creationId xmlns:a16="http://schemas.microsoft.com/office/drawing/2014/main" id="{8EBA0689-DD1F-023F-FEB6-F8908DDB1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64" y="6091080"/>
            <a:ext cx="618791" cy="618791"/>
          </a:xfrm>
          <a:prstGeom prst="rect">
            <a:avLst/>
          </a:prstGeom>
        </p:spPr>
      </p:pic>
      <p:pic>
        <p:nvPicPr>
          <p:cNvPr id="15" name="Picture 14" descr="Logo&#10;&#10;Description automatically generated">
            <a:extLst>
              <a:ext uri="{FF2B5EF4-FFF2-40B4-BE49-F238E27FC236}">
                <a16:creationId xmlns:a16="http://schemas.microsoft.com/office/drawing/2014/main" id="{9603191F-EE4D-7E01-C0D3-BAFC4384DF4C}"/>
              </a:ext>
            </a:extLst>
          </p:cNvPr>
          <p:cNvPicPr>
            <a:picLocks noChangeAspect="1"/>
          </p:cNvPicPr>
          <p:nvPr/>
        </p:nvPicPr>
        <p:blipFill rotWithShape="1">
          <a:blip r:embed="rId5">
            <a:extLst>
              <a:ext uri="{28A0092B-C50C-407E-A947-70E740481C1C}">
                <a14:useLocalDpi xmlns:a14="http://schemas.microsoft.com/office/drawing/2010/main" val="0"/>
              </a:ext>
            </a:extLst>
          </a:blip>
          <a:srcRect t="64134"/>
          <a:stretch/>
        </p:blipFill>
        <p:spPr>
          <a:xfrm>
            <a:off x="1127887" y="6377126"/>
            <a:ext cx="842427" cy="155013"/>
          </a:xfrm>
          <a:prstGeom prst="rect">
            <a:avLst/>
          </a:prstGeom>
        </p:spPr>
      </p:pic>
      <p:cxnSp>
        <p:nvCxnSpPr>
          <p:cNvPr id="16" name="Straight Connector 15">
            <a:extLst>
              <a:ext uri="{FF2B5EF4-FFF2-40B4-BE49-F238E27FC236}">
                <a16:creationId xmlns:a16="http://schemas.microsoft.com/office/drawing/2014/main" id="{C72D081C-F6D1-B7EF-BE0D-22BB05F5163A}"/>
              </a:ext>
            </a:extLst>
          </p:cNvPr>
          <p:cNvCxnSpPr/>
          <p:nvPr/>
        </p:nvCxnSpPr>
        <p:spPr>
          <a:xfrm>
            <a:off x="2124746" y="6318772"/>
            <a:ext cx="0" cy="319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E04979-0B6C-281F-EAEF-36AE6BD7D55C}"/>
              </a:ext>
            </a:extLst>
          </p:cNvPr>
          <p:cNvSpPr txBox="1">
            <a:spLocks/>
          </p:cNvSpPr>
          <p:nvPr/>
        </p:nvSpPr>
        <p:spPr>
          <a:xfrm>
            <a:off x="2279180" y="6336297"/>
            <a:ext cx="1513628" cy="3019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20"/>
              </a:lnSpc>
            </a:pP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Strength &amp; Adapt </a:t>
            </a:r>
            <a:b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b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Project Overview</a:t>
            </a:r>
          </a:p>
        </p:txBody>
      </p:sp>
      <p:sp>
        <p:nvSpPr>
          <p:cNvPr id="19" name="TextBox 18">
            <a:extLst>
              <a:ext uri="{FF2B5EF4-FFF2-40B4-BE49-F238E27FC236}">
                <a16:creationId xmlns:a16="http://schemas.microsoft.com/office/drawing/2014/main" id="{60E54606-C0FF-1EE1-5C82-127AA70DDFC3}"/>
              </a:ext>
            </a:extLst>
          </p:cNvPr>
          <p:cNvSpPr txBox="1"/>
          <p:nvPr/>
        </p:nvSpPr>
        <p:spPr>
          <a:xfrm>
            <a:off x="410597" y="1018379"/>
            <a:ext cx="6164494" cy="5047536"/>
          </a:xfrm>
          <a:prstGeom prst="rect">
            <a:avLst/>
          </a:prstGeom>
          <a:noFill/>
        </p:spPr>
        <p:txBody>
          <a:bodyPr wrap="square">
            <a:spAutoFit/>
          </a:bodyPr>
          <a:lstStyle/>
          <a:p>
            <a:r>
              <a:rPr lang="en-NZ" sz="1400" dirty="0">
                <a:effectLst/>
                <a:latin typeface="Calibri" panose="020F0502020204030204" pitchFamily="34" charset="0"/>
                <a:ea typeface="DengXian" panose="02010600030101010101" pitchFamily="2" charset="-122"/>
              </a:rPr>
              <a:t>Age 12:</a:t>
            </a:r>
          </a:p>
          <a:p>
            <a:r>
              <a:rPr lang="en-NZ" sz="1400" dirty="0">
                <a:effectLst/>
                <a:latin typeface="Calibri" panose="020F0502020204030204" pitchFamily="34" charset="0"/>
                <a:ea typeface="DengXian" panose="02010600030101010101" pitchFamily="2" charset="-122"/>
              </a:rPr>
              <a:t>Makayla has an undeniable passion for horses, she spends her free time reading books about horses and visiting the local horse Harvey to feed him grass and left over fruit from her home.  She dreams of riding one day but comes from a family with no background in horse riding.</a:t>
            </a: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Makayla lives in the city with her mum, dad and two older sisters who all live very busy lives with work, school and sport.  Despite not even having ridden a horse yet, Makayla dreams of one day living on a farm and having her own horse.  She really wants her parents to take her riding and to buy her a horse.  Her challenge is getting access to a horse that she can ride and compete with, if she is allowed.  Her parents could support her to do this but have lots of safety concerns. There is no connection from any equestrian sports organisation at her local school and she only knows a few girls at school who currently ride horses, they’re not her immediate friends.</a:t>
            </a: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To enable Makayla to ride she needs:</a:t>
            </a: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Access to a horse to ride</a:t>
            </a:r>
            <a:endParaRPr lang="en-NZ" sz="1400" dirty="0">
              <a:effectLst/>
              <a:latin typeface="Calibri" panose="020F0502020204030204" pitchFamily="34" charset="0"/>
              <a:ea typeface="DengXian" panose="02010600030101010101" pitchFamily="2" charset="-122"/>
            </a:endParaRP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Support information for her parents to understand how she will safely learn to ride and care for a horse</a:t>
            </a:r>
            <a:endParaRPr lang="en-NZ" sz="1400" dirty="0">
              <a:effectLst/>
              <a:latin typeface="Calibri" panose="020F0502020204030204" pitchFamily="34" charset="0"/>
              <a:ea typeface="DengXian" panose="02010600030101010101" pitchFamily="2" charset="-122"/>
            </a:endParaRP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A community of people willing to support her to ride and to help her to compete</a:t>
            </a:r>
            <a:endParaRPr lang="en-NZ" sz="1400" dirty="0">
              <a:effectLst/>
              <a:latin typeface="Calibri" panose="020F0502020204030204" pitchFamily="34" charset="0"/>
              <a:ea typeface="DengXian" panose="02010600030101010101" pitchFamily="2" charset="-122"/>
            </a:endParaRP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Someone to support her non-riding family to learn more about horse riding</a:t>
            </a:r>
            <a:endParaRPr lang="en-NZ" sz="1400" dirty="0">
              <a:effectLst/>
              <a:latin typeface="Calibri" panose="020F0502020204030204" pitchFamily="34" charset="0"/>
              <a:ea typeface="DengXian" panose="02010600030101010101" pitchFamily="2" charset="-122"/>
            </a:endParaRPr>
          </a:p>
        </p:txBody>
      </p:sp>
      <p:cxnSp>
        <p:nvCxnSpPr>
          <p:cNvPr id="20" name="Straight Connector 19">
            <a:extLst>
              <a:ext uri="{FF2B5EF4-FFF2-40B4-BE49-F238E27FC236}">
                <a16:creationId xmlns:a16="http://schemas.microsoft.com/office/drawing/2014/main" id="{F9DD054F-8286-5D38-2C80-485A3ACD17CD}"/>
              </a:ext>
            </a:extLst>
          </p:cNvPr>
          <p:cNvCxnSpPr>
            <a:cxnSpLocks/>
          </p:cNvCxnSpPr>
          <p:nvPr/>
        </p:nvCxnSpPr>
        <p:spPr>
          <a:xfrm>
            <a:off x="523983" y="873307"/>
            <a:ext cx="49110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03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351C96-618C-E77B-4118-8A7537A8990C}"/>
              </a:ext>
            </a:extLst>
          </p:cNvPr>
          <p:cNvPicPr>
            <a:picLocks noChangeAspect="1"/>
          </p:cNvPicPr>
          <p:nvPr/>
        </p:nvPicPr>
        <p:blipFill rotWithShape="1">
          <a:blip r:embed="rId2"/>
          <a:srcRect l="17920" r="33472"/>
          <a:stretch/>
        </p:blipFill>
        <p:spPr>
          <a:xfrm>
            <a:off x="0" y="0"/>
            <a:ext cx="5002337" cy="6858000"/>
          </a:xfrm>
          <a:prstGeom prst="rect">
            <a:avLst/>
          </a:prstGeom>
        </p:spPr>
      </p:pic>
      <p:sp>
        <p:nvSpPr>
          <p:cNvPr id="9" name="Title 1">
            <a:extLst>
              <a:ext uri="{FF2B5EF4-FFF2-40B4-BE49-F238E27FC236}">
                <a16:creationId xmlns:a16="http://schemas.microsoft.com/office/drawing/2014/main" id="{AAC2E9EB-B229-E4DA-4AFD-0727FC1E6579}"/>
              </a:ext>
            </a:extLst>
          </p:cNvPr>
          <p:cNvSpPr txBox="1">
            <a:spLocks/>
          </p:cNvSpPr>
          <p:nvPr/>
        </p:nvSpPr>
        <p:spPr>
          <a:xfrm>
            <a:off x="5252563" y="98076"/>
            <a:ext cx="5373754"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Sarah Jones</a:t>
            </a:r>
          </a:p>
        </p:txBody>
      </p:sp>
      <p:grpSp>
        <p:nvGrpSpPr>
          <p:cNvPr id="10" name="Group 9">
            <a:extLst>
              <a:ext uri="{FF2B5EF4-FFF2-40B4-BE49-F238E27FC236}">
                <a16:creationId xmlns:a16="http://schemas.microsoft.com/office/drawing/2014/main" id="{421BDF0A-3417-D27E-DDD4-8DA48F2B6D3B}"/>
              </a:ext>
            </a:extLst>
          </p:cNvPr>
          <p:cNvGrpSpPr/>
          <p:nvPr/>
        </p:nvGrpSpPr>
        <p:grpSpPr>
          <a:xfrm>
            <a:off x="7952734" y="6008882"/>
            <a:ext cx="4373974" cy="876300"/>
            <a:chOff x="7952734" y="6008882"/>
            <a:chExt cx="4373974" cy="876300"/>
          </a:xfrm>
        </p:grpSpPr>
        <p:sp>
          <p:nvSpPr>
            <p:cNvPr id="11" name="Rectangle 10">
              <a:extLst>
                <a:ext uri="{FF2B5EF4-FFF2-40B4-BE49-F238E27FC236}">
                  <a16:creationId xmlns:a16="http://schemas.microsoft.com/office/drawing/2014/main" id="{3C26E643-0896-2CDF-0E38-75B7C262F4B4}"/>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93B675FE-1DB9-4293-8982-1EB3CE56B7DE}"/>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D4AF9289-A245-29EF-71EB-876F01ED4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Icon&#10;&#10;Description automatically generated with medium confidence">
            <a:extLst>
              <a:ext uri="{FF2B5EF4-FFF2-40B4-BE49-F238E27FC236}">
                <a16:creationId xmlns:a16="http://schemas.microsoft.com/office/drawing/2014/main" id="{8EBA0689-DD1F-023F-FEB6-F8908DDB1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64" y="6091080"/>
            <a:ext cx="618791" cy="618791"/>
          </a:xfrm>
          <a:prstGeom prst="rect">
            <a:avLst/>
          </a:prstGeom>
        </p:spPr>
      </p:pic>
      <p:pic>
        <p:nvPicPr>
          <p:cNvPr id="15" name="Picture 14" descr="Logo&#10;&#10;Description automatically generated">
            <a:extLst>
              <a:ext uri="{FF2B5EF4-FFF2-40B4-BE49-F238E27FC236}">
                <a16:creationId xmlns:a16="http://schemas.microsoft.com/office/drawing/2014/main" id="{9603191F-EE4D-7E01-C0D3-BAFC4384DF4C}"/>
              </a:ext>
            </a:extLst>
          </p:cNvPr>
          <p:cNvPicPr>
            <a:picLocks noChangeAspect="1"/>
          </p:cNvPicPr>
          <p:nvPr/>
        </p:nvPicPr>
        <p:blipFill rotWithShape="1">
          <a:blip r:embed="rId5">
            <a:extLst>
              <a:ext uri="{28A0092B-C50C-407E-A947-70E740481C1C}">
                <a14:useLocalDpi xmlns:a14="http://schemas.microsoft.com/office/drawing/2010/main" val="0"/>
              </a:ext>
            </a:extLst>
          </a:blip>
          <a:srcRect t="64134"/>
          <a:stretch/>
        </p:blipFill>
        <p:spPr>
          <a:xfrm>
            <a:off x="1127887" y="6377126"/>
            <a:ext cx="842427" cy="155013"/>
          </a:xfrm>
          <a:prstGeom prst="rect">
            <a:avLst/>
          </a:prstGeom>
        </p:spPr>
      </p:pic>
      <p:cxnSp>
        <p:nvCxnSpPr>
          <p:cNvPr id="16" name="Straight Connector 15">
            <a:extLst>
              <a:ext uri="{FF2B5EF4-FFF2-40B4-BE49-F238E27FC236}">
                <a16:creationId xmlns:a16="http://schemas.microsoft.com/office/drawing/2014/main" id="{C72D081C-F6D1-B7EF-BE0D-22BB05F5163A}"/>
              </a:ext>
            </a:extLst>
          </p:cNvPr>
          <p:cNvCxnSpPr/>
          <p:nvPr/>
        </p:nvCxnSpPr>
        <p:spPr>
          <a:xfrm>
            <a:off x="2124746" y="6318772"/>
            <a:ext cx="0" cy="319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E04979-0B6C-281F-EAEF-36AE6BD7D55C}"/>
              </a:ext>
            </a:extLst>
          </p:cNvPr>
          <p:cNvSpPr txBox="1">
            <a:spLocks/>
          </p:cNvSpPr>
          <p:nvPr/>
        </p:nvSpPr>
        <p:spPr>
          <a:xfrm>
            <a:off x="2279180" y="6336297"/>
            <a:ext cx="1513628" cy="3019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20"/>
              </a:lnSpc>
            </a:pP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Strength &amp; Adapt </a:t>
            </a:r>
            <a:b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b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Project Overview</a:t>
            </a:r>
          </a:p>
        </p:txBody>
      </p:sp>
      <p:cxnSp>
        <p:nvCxnSpPr>
          <p:cNvPr id="20" name="Straight Connector 19">
            <a:extLst>
              <a:ext uri="{FF2B5EF4-FFF2-40B4-BE49-F238E27FC236}">
                <a16:creationId xmlns:a16="http://schemas.microsoft.com/office/drawing/2014/main" id="{F9DD054F-8286-5D38-2C80-485A3ACD17CD}"/>
              </a:ext>
            </a:extLst>
          </p:cNvPr>
          <p:cNvCxnSpPr>
            <a:cxnSpLocks/>
          </p:cNvCxnSpPr>
          <p:nvPr/>
        </p:nvCxnSpPr>
        <p:spPr>
          <a:xfrm>
            <a:off x="5352836" y="720515"/>
            <a:ext cx="49110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D7AEA1-61C9-91E3-55E1-3474305AF0D9}"/>
              </a:ext>
            </a:extLst>
          </p:cNvPr>
          <p:cNvSpPr txBox="1"/>
          <p:nvPr/>
        </p:nvSpPr>
        <p:spPr>
          <a:xfrm>
            <a:off x="5252562" y="834764"/>
            <a:ext cx="6584773" cy="5047536"/>
          </a:xfrm>
          <a:prstGeom prst="rect">
            <a:avLst/>
          </a:prstGeom>
          <a:noFill/>
        </p:spPr>
        <p:txBody>
          <a:bodyPr wrap="square">
            <a:spAutoFit/>
          </a:bodyPr>
          <a:lstStyle/>
          <a:p>
            <a:r>
              <a:rPr lang="en-NZ" sz="1400" dirty="0">
                <a:effectLst/>
                <a:latin typeface="Calibri" panose="020F0502020204030204" pitchFamily="34" charset="0"/>
                <a:ea typeface="DengXian" panose="02010600030101010101" pitchFamily="2" charset="-122"/>
              </a:rPr>
              <a:t>Age 41:</a:t>
            </a:r>
          </a:p>
          <a:p>
            <a:r>
              <a:rPr lang="en-NZ" sz="1400" dirty="0">
                <a:effectLst/>
                <a:latin typeface="Calibri" panose="020F0502020204030204" pitchFamily="34" charset="0"/>
                <a:ea typeface="DengXian" panose="02010600030101010101" pitchFamily="2" charset="-122"/>
              </a:rPr>
              <a:t>Sarah has been involved in horse riding most of her life, first it was Pony Club, then Show Jumping.  From a horsing family </a:t>
            </a:r>
            <a:r>
              <a:rPr lang="en-NZ" sz="1400" dirty="0">
                <a:latin typeface="Calibri" panose="020F0502020204030204" pitchFamily="34" charset="0"/>
                <a:ea typeface="DengXian" panose="02010600030101010101" pitchFamily="2" charset="-122"/>
              </a:rPr>
              <a:t>Sarah left New Zealand for her OE, stopping riding while she was there and only returning to have a family.  </a:t>
            </a:r>
            <a:endParaRPr lang="en-NZ" sz="1400" dirty="0">
              <a:effectLst/>
              <a:latin typeface="Calibri" panose="020F0502020204030204" pitchFamily="34" charset="0"/>
              <a:ea typeface="DengXian" panose="02010600030101010101" pitchFamily="2" charset="-122"/>
            </a:endParaRP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Sarah now lives in </a:t>
            </a:r>
            <a:r>
              <a:rPr lang="en-NZ" sz="1400" dirty="0">
                <a:latin typeface="Calibri" panose="020F0502020204030204" pitchFamily="34" charset="0"/>
                <a:ea typeface="DengXian" panose="02010600030101010101" pitchFamily="2" charset="-122"/>
              </a:rPr>
              <a:t>the rural Canterbury town of </a:t>
            </a:r>
            <a:r>
              <a:rPr lang="en-NZ" sz="1400" dirty="0" err="1">
                <a:latin typeface="Calibri" panose="020F0502020204030204" pitchFamily="34" charset="0"/>
                <a:ea typeface="DengXian" panose="02010600030101010101" pitchFamily="2" charset="-122"/>
              </a:rPr>
              <a:t>Leeston</a:t>
            </a:r>
            <a:r>
              <a:rPr lang="en-NZ" sz="1400" dirty="0">
                <a:latin typeface="Calibri" panose="020F0502020204030204" pitchFamily="34" charset="0"/>
                <a:ea typeface="DengXian" panose="02010600030101010101" pitchFamily="2" charset="-122"/>
              </a:rPr>
              <a:t> with her husband and two children, Tom aged 4 and Jessica aged 2.</a:t>
            </a:r>
            <a:r>
              <a:rPr lang="en-NZ" sz="1400" dirty="0">
                <a:effectLst/>
                <a:latin typeface="Calibri" panose="020F0502020204030204" pitchFamily="34" charset="0"/>
                <a:ea typeface="DengXian" panose="02010600030101010101" pitchFamily="2" charset="-122"/>
              </a:rPr>
              <a:t>  Despite having ridden all her life Sarah has no idea how to get back into the sport.  She has lost touch with most of her equestrian friends, now doesn’t own a horse but has the means to buy one, and probably most importantly Sarah has lost her riding confidence.  She’s nervous about hurting herself or making a fool of herself.  She’s unsure about what rules may have changed and having pulled out the small amount of riding gear she still owns she’s realised it’s looking pretty old and is perhaps not at all modern enough to support her return to riding. </a:t>
            </a: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To enable Sarah to ride she needs:</a:t>
            </a: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A welcoming environment to encourage her to return.</a:t>
            </a:r>
            <a:endParaRPr lang="en-NZ" sz="1400" dirty="0">
              <a:effectLst/>
              <a:latin typeface="Calibri" panose="020F0502020204030204" pitchFamily="34" charset="0"/>
              <a:ea typeface="DengXian" panose="02010600030101010101" pitchFamily="2" charset="-122"/>
            </a:endParaRP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Support information to understand where the best opportunities to ride are to support her capability and enable her to move past her fear of riding.</a:t>
            </a:r>
          </a:p>
          <a:p>
            <a:pPr marL="342900" lvl="0" indent="-342900">
              <a:buFont typeface="+mj-lt"/>
              <a:buAutoNum type="arabicPeriod"/>
            </a:pPr>
            <a:r>
              <a:rPr lang="en-NZ" sz="1400" dirty="0">
                <a:latin typeface="Calibri" panose="020F0502020204030204" pitchFamily="34" charset="0"/>
                <a:ea typeface="DengXian" panose="02010600030101010101" pitchFamily="2" charset="-122"/>
              </a:rPr>
              <a:t>Access to a horse and equipment</a:t>
            </a:r>
            <a:endParaRPr lang="en-NZ" sz="1400" dirty="0">
              <a:effectLst/>
              <a:latin typeface="Calibri" panose="020F0502020204030204" pitchFamily="34" charset="0"/>
              <a:ea typeface="DengXian" panose="02010600030101010101" pitchFamily="2" charset="-122"/>
            </a:endParaRP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A community that will support her in returning to riding with a young family, perhaps even over time encourage their involvement.</a:t>
            </a:r>
            <a:endParaRPr lang="en-NZ" sz="1400" dirty="0">
              <a:effectLst/>
              <a:latin typeface="Calibri" panose="020F0502020204030204" pitchFamily="34" charset="0"/>
              <a:ea typeface="DengXian" panose="02010600030101010101" pitchFamily="2" charset="-122"/>
            </a:endParaRPr>
          </a:p>
          <a:p>
            <a:pPr marL="342900" lvl="0" indent="-342900">
              <a:buFont typeface="+mj-lt"/>
              <a:buAutoNum type="arabicPeriod"/>
            </a:pPr>
            <a:r>
              <a:rPr lang="en-NZ" sz="1400" dirty="0">
                <a:effectLst/>
                <a:latin typeface="Calibri" panose="020F0502020204030204" pitchFamily="34" charset="0"/>
                <a:ea typeface="Times New Roman" panose="02020603050405020304" pitchFamily="18" charset="0"/>
              </a:rPr>
              <a:t>Events and opportunities that enable her to be the best she can be – coaching, mentoring, lower heights and fun family environments.</a:t>
            </a:r>
            <a:endParaRPr lang="en-NZ" sz="1400" dirty="0">
              <a:effectLst/>
              <a:latin typeface="Calibri" panose="020F0502020204030204" pitchFamily="34" charset="0"/>
              <a:ea typeface="DengXian" panose="02010600030101010101" pitchFamily="2" charset="-122"/>
            </a:endParaRPr>
          </a:p>
        </p:txBody>
      </p:sp>
    </p:spTree>
    <p:extLst>
      <p:ext uri="{BB962C8B-B14F-4D97-AF65-F5344CB8AC3E}">
        <p14:creationId xmlns:p14="http://schemas.microsoft.com/office/powerpoint/2010/main" val="396264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22D5EE-1C07-55B8-70C9-3A1E855F75DB}"/>
              </a:ext>
            </a:extLst>
          </p:cNvPr>
          <p:cNvPicPr>
            <a:picLocks noChangeAspect="1"/>
          </p:cNvPicPr>
          <p:nvPr/>
        </p:nvPicPr>
        <p:blipFill>
          <a:blip r:embed="rId2"/>
          <a:stretch>
            <a:fillRect/>
          </a:stretch>
        </p:blipFill>
        <p:spPr>
          <a:xfrm>
            <a:off x="7627713" y="0"/>
            <a:ext cx="4570214" cy="6858000"/>
          </a:xfrm>
          <a:prstGeom prst="rect">
            <a:avLst/>
          </a:prstGeom>
        </p:spPr>
      </p:pic>
      <p:sp>
        <p:nvSpPr>
          <p:cNvPr id="9" name="Title 1">
            <a:extLst>
              <a:ext uri="{FF2B5EF4-FFF2-40B4-BE49-F238E27FC236}">
                <a16:creationId xmlns:a16="http://schemas.microsoft.com/office/drawing/2014/main" id="{AAC2E9EB-B229-E4DA-4AFD-0727FC1E6579}"/>
              </a:ext>
            </a:extLst>
          </p:cNvPr>
          <p:cNvSpPr txBox="1">
            <a:spLocks/>
          </p:cNvSpPr>
          <p:nvPr/>
        </p:nvSpPr>
        <p:spPr>
          <a:xfrm>
            <a:off x="410597" y="281691"/>
            <a:ext cx="5373754"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Vic and Steven Bernard</a:t>
            </a:r>
          </a:p>
        </p:txBody>
      </p:sp>
      <p:grpSp>
        <p:nvGrpSpPr>
          <p:cNvPr id="10" name="Group 9">
            <a:extLst>
              <a:ext uri="{FF2B5EF4-FFF2-40B4-BE49-F238E27FC236}">
                <a16:creationId xmlns:a16="http://schemas.microsoft.com/office/drawing/2014/main" id="{421BDF0A-3417-D27E-DDD4-8DA48F2B6D3B}"/>
              </a:ext>
            </a:extLst>
          </p:cNvPr>
          <p:cNvGrpSpPr/>
          <p:nvPr/>
        </p:nvGrpSpPr>
        <p:grpSpPr>
          <a:xfrm>
            <a:off x="7952734" y="6008882"/>
            <a:ext cx="4373974" cy="876300"/>
            <a:chOff x="7952734" y="6008882"/>
            <a:chExt cx="4373974" cy="876300"/>
          </a:xfrm>
        </p:grpSpPr>
        <p:sp>
          <p:nvSpPr>
            <p:cNvPr id="11" name="Rectangle 10">
              <a:extLst>
                <a:ext uri="{FF2B5EF4-FFF2-40B4-BE49-F238E27FC236}">
                  <a16:creationId xmlns:a16="http://schemas.microsoft.com/office/drawing/2014/main" id="{3C26E643-0896-2CDF-0E38-75B7C262F4B4}"/>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93B675FE-1DB9-4293-8982-1EB3CE56B7DE}"/>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D4AF9289-A245-29EF-71EB-876F01ED4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Icon&#10;&#10;Description automatically generated with medium confidence">
            <a:extLst>
              <a:ext uri="{FF2B5EF4-FFF2-40B4-BE49-F238E27FC236}">
                <a16:creationId xmlns:a16="http://schemas.microsoft.com/office/drawing/2014/main" id="{8EBA0689-DD1F-023F-FEB6-F8908DDB1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64" y="6211395"/>
            <a:ext cx="618791" cy="618791"/>
          </a:xfrm>
          <a:prstGeom prst="rect">
            <a:avLst/>
          </a:prstGeom>
        </p:spPr>
      </p:pic>
      <p:pic>
        <p:nvPicPr>
          <p:cNvPr id="15" name="Picture 14" descr="Logo&#10;&#10;Description automatically generated">
            <a:extLst>
              <a:ext uri="{FF2B5EF4-FFF2-40B4-BE49-F238E27FC236}">
                <a16:creationId xmlns:a16="http://schemas.microsoft.com/office/drawing/2014/main" id="{9603191F-EE4D-7E01-C0D3-BAFC4384DF4C}"/>
              </a:ext>
            </a:extLst>
          </p:cNvPr>
          <p:cNvPicPr>
            <a:picLocks noChangeAspect="1"/>
          </p:cNvPicPr>
          <p:nvPr/>
        </p:nvPicPr>
        <p:blipFill rotWithShape="1">
          <a:blip r:embed="rId5">
            <a:extLst>
              <a:ext uri="{28A0092B-C50C-407E-A947-70E740481C1C}">
                <a14:useLocalDpi xmlns:a14="http://schemas.microsoft.com/office/drawing/2010/main" val="0"/>
              </a:ext>
            </a:extLst>
          </a:blip>
          <a:srcRect t="64134"/>
          <a:stretch/>
        </p:blipFill>
        <p:spPr>
          <a:xfrm>
            <a:off x="1127887" y="6473378"/>
            <a:ext cx="842427" cy="155013"/>
          </a:xfrm>
          <a:prstGeom prst="rect">
            <a:avLst/>
          </a:prstGeom>
        </p:spPr>
      </p:pic>
      <p:cxnSp>
        <p:nvCxnSpPr>
          <p:cNvPr id="16" name="Straight Connector 15">
            <a:extLst>
              <a:ext uri="{FF2B5EF4-FFF2-40B4-BE49-F238E27FC236}">
                <a16:creationId xmlns:a16="http://schemas.microsoft.com/office/drawing/2014/main" id="{C72D081C-F6D1-B7EF-BE0D-22BB05F5163A}"/>
              </a:ext>
            </a:extLst>
          </p:cNvPr>
          <p:cNvCxnSpPr/>
          <p:nvPr/>
        </p:nvCxnSpPr>
        <p:spPr>
          <a:xfrm>
            <a:off x="2124746" y="6382940"/>
            <a:ext cx="0" cy="319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E04979-0B6C-281F-EAEF-36AE6BD7D55C}"/>
              </a:ext>
            </a:extLst>
          </p:cNvPr>
          <p:cNvSpPr txBox="1">
            <a:spLocks/>
          </p:cNvSpPr>
          <p:nvPr/>
        </p:nvSpPr>
        <p:spPr>
          <a:xfrm>
            <a:off x="2279180" y="6400465"/>
            <a:ext cx="1513628" cy="3019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20"/>
              </a:lnSpc>
            </a:pP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Strength &amp; Adapt </a:t>
            </a:r>
            <a:b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b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Project Overview</a:t>
            </a:r>
          </a:p>
        </p:txBody>
      </p:sp>
      <p:cxnSp>
        <p:nvCxnSpPr>
          <p:cNvPr id="20" name="Straight Connector 19">
            <a:extLst>
              <a:ext uri="{FF2B5EF4-FFF2-40B4-BE49-F238E27FC236}">
                <a16:creationId xmlns:a16="http://schemas.microsoft.com/office/drawing/2014/main" id="{F9DD054F-8286-5D38-2C80-485A3ACD17CD}"/>
              </a:ext>
            </a:extLst>
          </p:cNvPr>
          <p:cNvCxnSpPr>
            <a:cxnSpLocks/>
          </p:cNvCxnSpPr>
          <p:nvPr/>
        </p:nvCxnSpPr>
        <p:spPr>
          <a:xfrm>
            <a:off x="523983" y="873307"/>
            <a:ext cx="49110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6D7AEA1-61C9-91E3-55E1-3474305AF0D9}"/>
              </a:ext>
            </a:extLst>
          </p:cNvPr>
          <p:cNvSpPr txBox="1"/>
          <p:nvPr/>
        </p:nvSpPr>
        <p:spPr>
          <a:xfrm>
            <a:off x="410597" y="1018379"/>
            <a:ext cx="6164494" cy="5262979"/>
          </a:xfrm>
          <a:prstGeom prst="rect">
            <a:avLst/>
          </a:prstGeom>
          <a:noFill/>
        </p:spPr>
        <p:txBody>
          <a:bodyPr wrap="square">
            <a:spAutoFit/>
          </a:bodyPr>
          <a:lstStyle/>
          <a:p>
            <a:r>
              <a:rPr lang="en-NZ" sz="1400" dirty="0">
                <a:effectLst/>
                <a:latin typeface="Calibri" panose="020F0502020204030204" pitchFamily="34" charset="0"/>
                <a:ea typeface="DengXian" panose="02010600030101010101" pitchFamily="2" charset="-122"/>
              </a:rPr>
              <a:t>Age </a:t>
            </a:r>
            <a:r>
              <a:rPr lang="en-NZ" sz="1400" dirty="0">
                <a:latin typeface="Calibri" panose="020F0502020204030204" pitchFamily="34" charset="0"/>
                <a:ea typeface="DengXian" panose="02010600030101010101" pitchFamily="2" charset="-122"/>
              </a:rPr>
              <a:t>42 and 46</a:t>
            </a:r>
            <a:r>
              <a:rPr lang="en-NZ" sz="1400" dirty="0">
                <a:effectLst/>
                <a:latin typeface="Calibri" panose="020F0502020204030204" pitchFamily="34" charset="0"/>
                <a:ea typeface="DengXian" panose="02010600030101010101" pitchFamily="2" charset="-122"/>
              </a:rPr>
              <a:t>:</a:t>
            </a:r>
          </a:p>
          <a:p>
            <a:r>
              <a:rPr lang="en-NZ" sz="1400" dirty="0">
                <a:effectLst/>
                <a:latin typeface="Calibri" panose="020F0502020204030204" pitchFamily="34" charset="0"/>
                <a:ea typeface="DengXian" panose="02010600030101010101" pitchFamily="2" charset="-122"/>
              </a:rPr>
              <a:t>Vic and Steven are new to the Equestrian world, in fact Steven has always had a </a:t>
            </a:r>
            <a:r>
              <a:rPr lang="en-NZ" sz="1400" dirty="0">
                <a:latin typeface="Calibri" panose="020F0502020204030204" pitchFamily="34" charset="0"/>
                <a:ea typeface="DengXian" panose="02010600030101010101" pitchFamily="2" charset="-122"/>
              </a:rPr>
              <a:t>checkered history with horses, he has mild allergies and a fear of getting kicked.  </a:t>
            </a:r>
            <a:r>
              <a:rPr lang="en-NZ" sz="1400" dirty="0">
                <a:effectLst/>
                <a:latin typeface="Calibri" panose="020F0502020204030204" pitchFamily="34" charset="0"/>
                <a:ea typeface="DengXian" panose="02010600030101010101" pitchFamily="2" charset="-122"/>
              </a:rPr>
              <a:t>They’ve become involved in the sport because Maeve, one of their three daughters, had a passion for Pony Club and without being biased ‘she’s actually quite good’ and has recently moved into Show Jumping events.</a:t>
            </a: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Vic and Steven are doing everything they can to support Maeve’s growing enthusiasm.  They’re lucky, they’ve been able to find a horse and riding equipment that they can afford, they’ve brought a small horse float and where they can they transport Maeve to shows to compete and learn.  It’s year three for Vic and Steven, and while their confidence is growing, they’ve certainly got a long way to go.  In sharing their experiences, they note “We’ve been yelled out for entering the ring the wrong way round, we’ve had the horse get loose in the parking area, we generally struggle with all the rules, and we really don’t like asking anyone for fear of looking silly.  We’ve shown up to events and not entered correctly, we find the event entry system and membership model complex”.</a:t>
            </a: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To help Vic and Steven we need to consider:</a:t>
            </a:r>
          </a:p>
          <a:p>
            <a:pPr marL="342900" indent="-342900">
              <a:buFont typeface="+mj-lt"/>
              <a:buAutoNum type="arabicPeriod"/>
            </a:pPr>
            <a:r>
              <a:rPr lang="en-NZ" sz="1400" dirty="0">
                <a:effectLst/>
                <a:latin typeface="Calibri" panose="020F0502020204030204" pitchFamily="34" charset="0"/>
                <a:ea typeface="DengXian" panose="02010600030101010101" pitchFamily="2" charset="-122"/>
              </a:rPr>
              <a:t>Simplifying the membership and event entry models.</a:t>
            </a:r>
          </a:p>
          <a:p>
            <a:pPr marL="342900" indent="-342900">
              <a:buFont typeface="+mj-lt"/>
              <a:buAutoNum type="arabicPeriod"/>
            </a:pPr>
            <a:r>
              <a:rPr lang="en-NZ" sz="1400" dirty="0">
                <a:latin typeface="Calibri" panose="020F0502020204030204" pitchFamily="34" charset="0"/>
                <a:ea typeface="DengXian" panose="02010600030101010101" pitchFamily="2" charset="-122"/>
              </a:rPr>
              <a:t>Clear and simple rule definitions.</a:t>
            </a:r>
          </a:p>
          <a:p>
            <a:pPr marL="342900" indent="-342900">
              <a:buFont typeface="+mj-lt"/>
              <a:buAutoNum type="arabicPeriod"/>
            </a:pPr>
            <a:r>
              <a:rPr lang="en-NZ" sz="1400" dirty="0">
                <a:effectLst/>
                <a:latin typeface="Calibri" panose="020F0502020204030204" pitchFamily="34" charset="0"/>
                <a:ea typeface="DengXian" panose="02010600030101010101" pitchFamily="2" charset="-122"/>
              </a:rPr>
              <a:t>Courses in event competition preparation and horse care.</a:t>
            </a:r>
          </a:p>
          <a:p>
            <a:pPr marL="342900" indent="-342900">
              <a:buFont typeface="+mj-lt"/>
              <a:buAutoNum type="arabicPeriod"/>
            </a:pPr>
            <a:r>
              <a:rPr lang="en-NZ" sz="1400" dirty="0">
                <a:latin typeface="Calibri" panose="020F0502020204030204" pitchFamily="34" charset="0"/>
                <a:ea typeface="DengXian" panose="02010600030101010101" pitchFamily="2" charset="-122"/>
              </a:rPr>
              <a:t>Opportunities for mentors for Maeve and themselves.</a:t>
            </a:r>
            <a:endParaRPr lang="en-NZ" sz="1400" dirty="0">
              <a:effectLst/>
              <a:latin typeface="Calibri" panose="020F0502020204030204" pitchFamily="34" charset="0"/>
              <a:ea typeface="DengXian" panose="02010600030101010101" pitchFamily="2" charset="-122"/>
            </a:endParaRPr>
          </a:p>
          <a:p>
            <a:pPr marL="342900" lvl="0" indent="-342900">
              <a:buFont typeface="+mj-lt"/>
              <a:buAutoNum type="arabicPeriod"/>
            </a:pPr>
            <a:r>
              <a:rPr lang="en-NZ" sz="1400" dirty="0">
                <a:effectLst/>
                <a:latin typeface="Calibri" panose="020F0502020204030204" pitchFamily="34" charset="0"/>
                <a:ea typeface="DengXian" panose="02010600030101010101" pitchFamily="2" charset="-122"/>
              </a:rPr>
              <a:t>Clear pathways that showcase for them how Maeve can progress.</a:t>
            </a:r>
          </a:p>
        </p:txBody>
      </p:sp>
    </p:spTree>
    <p:extLst>
      <p:ext uri="{BB962C8B-B14F-4D97-AF65-F5344CB8AC3E}">
        <p14:creationId xmlns:p14="http://schemas.microsoft.com/office/powerpoint/2010/main" val="250198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riding a horse&#10;&#10;Description automatically generated">
            <a:extLst>
              <a:ext uri="{FF2B5EF4-FFF2-40B4-BE49-F238E27FC236}">
                <a16:creationId xmlns:a16="http://schemas.microsoft.com/office/drawing/2014/main" id="{DDCE334B-5C1B-8BA5-CC60-6B9FB8A85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247" y="0"/>
            <a:ext cx="4569145" cy="6858000"/>
          </a:xfrm>
          <a:prstGeom prst="rect">
            <a:avLst/>
          </a:prstGeom>
        </p:spPr>
      </p:pic>
      <p:sp>
        <p:nvSpPr>
          <p:cNvPr id="9" name="Title 1">
            <a:extLst>
              <a:ext uri="{FF2B5EF4-FFF2-40B4-BE49-F238E27FC236}">
                <a16:creationId xmlns:a16="http://schemas.microsoft.com/office/drawing/2014/main" id="{AAC2E9EB-B229-E4DA-4AFD-0727FC1E6579}"/>
              </a:ext>
            </a:extLst>
          </p:cNvPr>
          <p:cNvSpPr txBox="1">
            <a:spLocks/>
          </p:cNvSpPr>
          <p:nvPr/>
        </p:nvSpPr>
        <p:spPr>
          <a:xfrm>
            <a:off x="410597" y="281691"/>
            <a:ext cx="6421718" cy="4884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rPr>
              <a:t>Joanie </a:t>
            </a:r>
            <a:r>
              <a:rPr lang="en-US" sz="3200" b="1" dirty="0" err="1">
                <a:solidFill>
                  <a:srgbClr val="221E20"/>
                </a:solidFill>
                <a:latin typeface="Lato Black" panose="020F0502020204030203" pitchFamily="34" charset="77"/>
                <a:ea typeface="Lato" panose="020F0502020204030203" pitchFamily="34" charset="0"/>
                <a:cs typeface="Lato" panose="020F0502020204030203" pitchFamily="34" charset="0"/>
              </a:rPr>
              <a:t>Surrento</a:t>
            </a:r>
            <a:endParaRPr lang="en-US" sz="3200" b="1" dirty="0">
              <a:solidFill>
                <a:srgbClr val="221E20"/>
              </a:solidFill>
              <a:latin typeface="Lato Black" panose="020F0502020204030203" pitchFamily="34" charset="77"/>
              <a:ea typeface="Lato" panose="020F0502020204030203" pitchFamily="34" charset="0"/>
              <a:cs typeface="Lato" panose="020F0502020204030203" pitchFamily="34" charset="0"/>
            </a:endParaRPr>
          </a:p>
        </p:txBody>
      </p:sp>
      <p:grpSp>
        <p:nvGrpSpPr>
          <p:cNvPr id="10" name="Group 9">
            <a:extLst>
              <a:ext uri="{FF2B5EF4-FFF2-40B4-BE49-F238E27FC236}">
                <a16:creationId xmlns:a16="http://schemas.microsoft.com/office/drawing/2014/main" id="{421BDF0A-3417-D27E-DDD4-8DA48F2B6D3B}"/>
              </a:ext>
            </a:extLst>
          </p:cNvPr>
          <p:cNvGrpSpPr/>
          <p:nvPr/>
        </p:nvGrpSpPr>
        <p:grpSpPr>
          <a:xfrm>
            <a:off x="7952734" y="6008882"/>
            <a:ext cx="4373974" cy="876300"/>
            <a:chOff x="7952734" y="6008882"/>
            <a:chExt cx="4373974" cy="876300"/>
          </a:xfrm>
        </p:grpSpPr>
        <p:sp>
          <p:nvSpPr>
            <p:cNvPr id="11" name="Rectangle 10">
              <a:extLst>
                <a:ext uri="{FF2B5EF4-FFF2-40B4-BE49-F238E27FC236}">
                  <a16:creationId xmlns:a16="http://schemas.microsoft.com/office/drawing/2014/main" id="{3C26E643-0896-2CDF-0E38-75B7C262F4B4}"/>
                </a:ext>
              </a:extLst>
            </p:cNvPr>
            <p:cNvSpPr/>
            <p:nvPr/>
          </p:nvSpPr>
          <p:spPr>
            <a:xfrm>
              <a:off x="7952734" y="6008882"/>
              <a:ext cx="4239265" cy="8542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a:extLst>
                <a:ext uri="{FF2B5EF4-FFF2-40B4-BE49-F238E27FC236}">
                  <a16:creationId xmlns:a16="http://schemas.microsoft.com/office/drawing/2014/main" id="{93B675FE-1DB9-4293-8982-1EB3CE56B7DE}"/>
                </a:ext>
              </a:extLst>
            </p:cNvPr>
            <p:cNvSpPr txBox="1"/>
            <p:nvPr/>
          </p:nvSpPr>
          <p:spPr>
            <a:xfrm>
              <a:off x="9965292" y="6113593"/>
              <a:ext cx="2361416" cy="646331"/>
            </a:xfrm>
            <a:prstGeom prst="rect">
              <a:avLst/>
            </a:prstGeom>
            <a:noFill/>
          </p:spPr>
          <p:txBody>
            <a:bodyPr wrap="square" rtlCol="0">
              <a:spAutoFit/>
            </a:bodyPr>
            <a:lstStyle/>
            <a:p>
              <a:pPr algn="ctr"/>
              <a:r>
                <a:rPr lang="en-NZ" b="1" dirty="0">
                  <a:latin typeface="Lato" panose="020F0502020204030203" pitchFamily="34" charset="77"/>
                  <a:ea typeface="Lato" panose="020F0502020204030203" pitchFamily="34" charset="0"/>
                  <a:cs typeface="Lato" panose="020F0502020204030203" pitchFamily="34" charset="0"/>
                </a:rPr>
                <a:t>Final</a:t>
              </a:r>
              <a:r>
                <a:rPr lang="en-NZ" sz="1800" b="1" dirty="0">
                  <a:latin typeface="Lato" panose="020F0502020204030203" pitchFamily="34" charset="77"/>
                  <a:ea typeface="Lato" panose="020F0502020204030203" pitchFamily="34" charset="0"/>
                  <a:cs typeface="Lato" panose="020F0502020204030203" pitchFamily="34" charset="0"/>
                </a:rPr>
                <a:t> Report: November 2023</a:t>
              </a:r>
              <a:endParaRPr lang="en-US" dirty="0"/>
            </a:p>
          </p:txBody>
        </p:sp>
        <p:pic>
          <p:nvPicPr>
            <p:cNvPr id="13" name="Picture 1">
              <a:extLst>
                <a:ext uri="{FF2B5EF4-FFF2-40B4-BE49-F238E27FC236}">
                  <a16:creationId xmlns:a16="http://schemas.microsoft.com/office/drawing/2014/main" id="{D4AF9289-A245-29EF-71EB-876F01ED4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735" y="6008882"/>
              <a:ext cx="21050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descr="Icon&#10;&#10;Description automatically generated with medium confidence">
            <a:extLst>
              <a:ext uri="{FF2B5EF4-FFF2-40B4-BE49-F238E27FC236}">
                <a16:creationId xmlns:a16="http://schemas.microsoft.com/office/drawing/2014/main" id="{8EBA0689-DD1F-023F-FEB6-F8908DDB1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64" y="6091080"/>
            <a:ext cx="618791" cy="618791"/>
          </a:xfrm>
          <a:prstGeom prst="rect">
            <a:avLst/>
          </a:prstGeom>
        </p:spPr>
      </p:pic>
      <p:pic>
        <p:nvPicPr>
          <p:cNvPr id="15" name="Picture 14" descr="Logo&#10;&#10;Description automatically generated">
            <a:extLst>
              <a:ext uri="{FF2B5EF4-FFF2-40B4-BE49-F238E27FC236}">
                <a16:creationId xmlns:a16="http://schemas.microsoft.com/office/drawing/2014/main" id="{9603191F-EE4D-7E01-C0D3-BAFC4384DF4C}"/>
              </a:ext>
            </a:extLst>
          </p:cNvPr>
          <p:cNvPicPr>
            <a:picLocks noChangeAspect="1"/>
          </p:cNvPicPr>
          <p:nvPr/>
        </p:nvPicPr>
        <p:blipFill rotWithShape="1">
          <a:blip r:embed="rId5">
            <a:extLst>
              <a:ext uri="{28A0092B-C50C-407E-A947-70E740481C1C}">
                <a14:useLocalDpi xmlns:a14="http://schemas.microsoft.com/office/drawing/2010/main" val="0"/>
              </a:ext>
            </a:extLst>
          </a:blip>
          <a:srcRect t="64134"/>
          <a:stretch/>
        </p:blipFill>
        <p:spPr>
          <a:xfrm>
            <a:off x="1127887" y="6377126"/>
            <a:ext cx="842427" cy="155013"/>
          </a:xfrm>
          <a:prstGeom prst="rect">
            <a:avLst/>
          </a:prstGeom>
        </p:spPr>
      </p:pic>
      <p:cxnSp>
        <p:nvCxnSpPr>
          <p:cNvPr id="16" name="Straight Connector 15">
            <a:extLst>
              <a:ext uri="{FF2B5EF4-FFF2-40B4-BE49-F238E27FC236}">
                <a16:creationId xmlns:a16="http://schemas.microsoft.com/office/drawing/2014/main" id="{C72D081C-F6D1-B7EF-BE0D-22BB05F5163A}"/>
              </a:ext>
            </a:extLst>
          </p:cNvPr>
          <p:cNvCxnSpPr/>
          <p:nvPr/>
        </p:nvCxnSpPr>
        <p:spPr>
          <a:xfrm>
            <a:off x="2124746" y="6318772"/>
            <a:ext cx="0" cy="319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0E04979-0B6C-281F-EAEF-36AE6BD7D55C}"/>
              </a:ext>
            </a:extLst>
          </p:cNvPr>
          <p:cNvSpPr txBox="1">
            <a:spLocks/>
          </p:cNvSpPr>
          <p:nvPr/>
        </p:nvSpPr>
        <p:spPr>
          <a:xfrm>
            <a:off x="2279180" y="6336297"/>
            <a:ext cx="1513628" cy="3019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820"/>
              </a:lnSpc>
            </a:pP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Strength &amp; Adapt </a:t>
            </a:r>
            <a:b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br>
            <a:r>
              <a:rPr lang="en-US" sz="700" b="0" i="0" dirty="0">
                <a:solidFill>
                  <a:schemeClr val="bg1"/>
                </a:solidFill>
                <a:latin typeface="Lato" panose="020F0502020204030203" pitchFamily="34" charset="77"/>
                <a:ea typeface="Lato" panose="020F0502020204030203" pitchFamily="34" charset="0"/>
                <a:cs typeface="Lato" panose="020F0502020204030203" pitchFamily="34" charset="0"/>
              </a:rPr>
              <a:t>Project Overview</a:t>
            </a:r>
          </a:p>
        </p:txBody>
      </p:sp>
      <p:cxnSp>
        <p:nvCxnSpPr>
          <p:cNvPr id="20" name="Straight Connector 19">
            <a:extLst>
              <a:ext uri="{FF2B5EF4-FFF2-40B4-BE49-F238E27FC236}">
                <a16:creationId xmlns:a16="http://schemas.microsoft.com/office/drawing/2014/main" id="{F9DD054F-8286-5D38-2C80-485A3ACD17CD}"/>
              </a:ext>
            </a:extLst>
          </p:cNvPr>
          <p:cNvCxnSpPr>
            <a:cxnSpLocks/>
          </p:cNvCxnSpPr>
          <p:nvPr/>
        </p:nvCxnSpPr>
        <p:spPr>
          <a:xfrm>
            <a:off x="523983" y="873307"/>
            <a:ext cx="491104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882DB0-C8F2-CFDC-FB44-EEAB4474DCAC}"/>
              </a:ext>
            </a:extLst>
          </p:cNvPr>
          <p:cNvSpPr txBox="1"/>
          <p:nvPr/>
        </p:nvSpPr>
        <p:spPr>
          <a:xfrm>
            <a:off x="410597" y="976489"/>
            <a:ext cx="6729942" cy="5047536"/>
          </a:xfrm>
          <a:prstGeom prst="rect">
            <a:avLst/>
          </a:prstGeom>
          <a:noFill/>
        </p:spPr>
        <p:txBody>
          <a:bodyPr wrap="square">
            <a:spAutoFit/>
          </a:bodyPr>
          <a:lstStyle/>
          <a:p>
            <a:r>
              <a:rPr lang="en-NZ" sz="1400" dirty="0">
                <a:effectLst/>
                <a:latin typeface="Calibri" panose="020F0502020204030204" pitchFamily="34" charset="0"/>
                <a:ea typeface="DengXian" panose="02010600030101010101" pitchFamily="2" charset="-122"/>
              </a:rPr>
              <a:t>Age 43:</a:t>
            </a:r>
          </a:p>
          <a:p>
            <a:r>
              <a:rPr lang="en-NZ" sz="1400" dirty="0">
                <a:latin typeface="Calibri" panose="020F0502020204030204" pitchFamily="34" charset="0"/>
                <a:ea typeface="DengXian" panose="02010600030101010101" pitchFamily="2" charset="-122"/>
              </a:rPr>
              <a:t>An </a:t>
            </a:r>
            <a:r>
              <a:rPr lang="en-NZ" sz="1400" dirty="0">
                <a:effectLst/>
                <a:latin typeface="Calibri" panose="020F0502020204030204" pitchFamily="34" charset="0"/>
                <a:ea typeface="DengXian" panose="02010600030101010101" pitchFamily="2" charset="-122"/>
              </a:rPr>
              <a:t>amateur level competitive rider, Joanie has been riding since she was a child.  She went through the levels at Pony </a:t>
            </a:r>
            <a:r>
              <a:rPr lang="en-NZ" sz="1400" dirty="0">
                <a:latin typeface="Calibri" panose="020F0502020204030204" pitchFamily="34" charset="0"/>
                <a:ea typeface="DengXian" panose="02010600030101010101" pitchFamily="2" charset="-122"/>
              </a:rPr>
              <a:t>C</a:t>
            </a:r>
            <a:r>
              <a:rPr lang="en-NZ" sz="1400" dirty="0">
                <a:effectLst/>
                <a:latin typeface="Calibri" panose="020F0502020204030204" pitchFamily="34" charset="0"/>
                <a:ea typeface="DengXian" panose="02010600030101010101" pitchFamily="2" charset="-122"/>
              </a:rPr>
              <a:t>lub including representing her region in a team at Pony Club champs in the 80s.</a:t>
            </a:r>
          </a:p>
          <a:p>
            <a:endParaRPr lang="en-NZ" sz="1400" dirty="0">
              <a:effectLst/>
              <a:latin typeface="Calibri" panose="020F0502020204030204" pitchFamily="34" charset="0"/>
              <a:ea typeface="DengXian" panose="02010600030101010101" pitchFamily="2" charset="-122"/>
            </a:endParaRPr>
          </a:p>
          <a:p>
            <a:r>
              <a:rPr lang="en-NZ" sz="1400" dirty="0">
                <a:effectLst/>
                <a:latin typeface="Calibri" panose="020F0502020204030204" pitchFamily="34" charset="0"/>
                <a:ea typeface="DengXian" panose="02010600030101010101" pitchFamily="2" charset="-122"/>
              </a:rPr>
              <a:t>Joanie predominantly enjoys eventing, but also dabbles in dressage and show jumping. Joanie is a middle-income earner and pours much of her income into her horses and riding. She organises clinics </a:t>
            </a:r>
            <a:r>
              <a:rPr lang="en-NZ" sz="1400" dirty="0">
                <a:latin typeface="Calibri" panose="020F0502020204030204" pitchFamily="34" charset="0"/>
                <a:ea typeface="DengXian" panose="02010600030101010101" pitchFamily="2" charset="-122"/>
              </a:rPr>
              <a:t>in partnership with a past </a:t>
            </a:r>
            <a:r>
              <a:rPr lang="en-NZ" sz="1400" dirty="0">
                <a:effectLst/>
                <a:latin typeface="Calibri" panose="020F0502020204030204" pitchFamily="34" charset="0"/>
                <a:ea typeface="DengXian" panose="02010600030101010101" pitchFamily="2" charset="-122"/>
              </a:rPr>
              <a:t>professional rider and does some lower-level coaching outside of her full-time job to fund her competitive riding. Joanie has created a social media following to gain sponsorship to help enable her to afford to compete.</a:t>
            </a:r>
          </a:p>
          <a:p>
            <a:endParaRPr lang="en-NZ" sz="1400" dirty="0">
              <a:effectLst/>
              <a:latin typeface="Calibri" panose="020F0502020204030204" pitchFamily="34" charset="0"/>
              <a:ea typeface="DengXian" panose="02010600030101010101" pitchFamily="2" charset="-122"/>
            </a:endParaRPr>
          </a:p>
          <a:p>
            <a:r>
              <a:rPr lang="en-NZ" sz="1400" dirty="0">
                <a:effectLst/>
                <a:latin typeface="Calibri" panose="020F0502020204030204" pitchFamily="34" charset="0"/>
                <a:ea typeface="DengXian" panose="02010600030101010101" pitchFamily="2" charset="-122"/>
              </a:rPr>
              <a:t>She finds it very expensive to compete in eventing especially as she moves up the levels and although she needs mileage in the show jumping arena it is fast becoming unachievable to pay the discipline starts (for multiple disciplines) to gain this much needed competition mileage in a discipline second to eventing.</a:t>
            </a:r>
          </a:p>
          <a:p>
            <a:r>
              <a:rPr lang="en-NZ" sz="1400" dirty="0">
                <a:effectLst/>
                <a:latin typeface="Calibri" panose="020F0502020204030204" pitchFamily="34" charset="0"/>
                <a:ea typeface="DengXian" panose="02010600030101010101" pitchFamily="2" charset="-122"/>
              </a:rPr>
              <a:t> </a:t>
            </a:r>
          </a:p>
          <a:p>
            <a:r>
              <a:rPr lang="en-NZ" sz="1400" dirty="0">
                <a:effectLst/>
                <a:latin typeface="Calibri" panose="020F0502020204030204" pitchFamily="34" charset="0"/>
                <a:ea typeface="DengXian" panose="02010600030101010101" pitchFamily="2" charset="-122"/>
              </a:rPr>
              <a:t>To help Joanie we need to consider :</a:t>
            </a:r>
          </a:p>
          <a:p>
            <a:pPr marL="342900" indent="-342900">
              <a:buFont typeface="+mj-lt"/>
              <a:buAutoNum type="arabicPeriod"/>
            </a:pPr>
            <a:r>
              <a:rPr lang="en-NZ" sz="1400" dirty="0">
                <a:effectLst/>
                <a:latin typeface="Calibri" panose="020F0502020204030204" pitchFamily="34" charset="0"/>
                <a:ea typeface="DengXian" panose="02010600030101010101" pitchFamily="2" charset="-122"/>
              </a:rPr>
              <a:t>Ways for the amateur rider to move between disciplines with some affordability.</a:t>
            </a:r>
          </a:p>
          <a:p>
            <a:pPr marL="342900" indent="-342900">
              <a:buFont typeface="+mj-lt"/>
              <a:buAutoNum type="arabicPeriod"/>
            </a:pPr>
            <a:r>
              <a:rPr lang="en-NZ" sz="1400" dirty="0">
                <a:effectLst/>
                <a:latin typeface="Calibri" panose="020F0502020204030204" pitchFamily="34" charset="0"/>
                <a:ea typeface="DengXian" panose="02010600030101010101" pitchFamily="2" charset="-122"/>
              </a:rPr>
              <a:t>Access to FEI events whilst maintaining a full-time job (difficult to do if arrival inspections are during the week, particularly if these are early in the day).</a:t>
            </a:r>
          </a:p>
          <a:p>
            <a:pPr marL="342900" indent="-342900">
              <a:buFont typeface="+mj-lt"/>
              <a:buAutoNum type="arabicPeriod"/>
            </a:pPr>
            <a:r>
              <a:rPr lang="en-NZ" sz="1400" dirty="0">
                <a:effectLst/>
                <a:latin typeface="Calibri" panose="020F0502020204030204" pitchFamily="34" charset="0"/>
                <a:ea typeface="DengXian" panose="02010600030101010101" pitchFamily="2" charset="-122"/>
              </a:rPr>
              <a:t>Ensuring costs and fees don’t escalate beyond affordability for a non-professional rider.</a:t>
            </a:r>
          </a:p>
        </p:txBody>
      </p:sp>
    </p:spTree>
    <p:extLst>
      <p:ext uri="{BB962C8B-B14F-4D97-AF65-F5344CB8AC3E}">
        <p14:creationId xmlns:p14="http://schemas.microsoft.com/office/powerpoint/2010/main" val="206185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3ECB4DBD1C7F47AC40620C7CB2F771" ma:contentTypeVersion="11" ma:contentTypeDescription="Create a new document." ma:contentTypeScope="" ma:versionID="9130ff3e43b647f6ebe5556f593df4a0">
  <xsd:schema xmlns:xsd="http://www.w3.org/2001/XMLSchema" xmlns:xs="http://www.w3.org/2001/XMLSchema" xmlns:p="http://schemas.microsoft.com/office/2006/metadata/properties" xmlns:ns3="2864cc6c-4b23-4ec2-8dce-8cbc84afee0f" xmlns:ns4="241613c5-deed-4ce1-a9b6-597f28217490" targetNamespace="http://schemas.microsoft.com/office/2006/metadata/properties" ma:root="true" ma:fieldsID="4a669f71c21fb7e64793790b29b740ac" ns3:_="" ns4:_="">
    <xsd:import namespace="2864cc6c-4b23-4ec2-8dce-8cbc84afee0f"/>
    <xsd:import namespace="241613c5-deed-4ce1-a9b6-597f282174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64cc6c-4b23-4ec2-8dce-8cbc84afee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1613c5-deed-4ce1-a9b6-597f282174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FB6774-80C0-4878-8628-3E23FFF879F7}">
  <ds:schemaRefs>
    <ds:schemaRef ds:uri="http://purl.org/dc/terms/"/>
    <ds:schemaRef ds:uri="http://schemas.microsoft.com/office/2006/metadata/properties"/>
    <ds:schemaRef ds:uri="http://schemas.openxmlformats.org/package/2006/metadata/core-properties"/>
    <ds:schemaRef ds:uri="http://purl.org/dc/elements/1.1/"/>
    <ds:schemaRef ds:uri="241613c5-deed-4ce1-a9b6-597f28217490"/>
    <ds:schemaRef ds:uri="http://www.w3.org/XML/1998/namespace"/>
    <ds:schemaRef ds:uri="http://schemas.microsoft.com/office/2006/documentManagement/types"/>
    <ds:schemaRef ds:uri="http://schemas.microsoft.com/office/infopath/2007/PartnerControls"/>
    <ds:schemaRef ds:uri="2864cc6c-4b23-4ec2-8dce-8cbc84afee0f"/>
    <ds:schemaRef ds:uri="http://purl.org/dc/dcmitype/"/>
  </ds:schemaRefs>
</ds:datastoreItem>
</file>

<file path=customXml/itemProps2.xml><?xml version="1.0" encoding="utf-8"?>
<ds:datastoreItem xmlns:ds="http://schemas.openxmlformats.org/officeDocument/2006/customXml" ds:itemID="{14EDE50B-C291-47C0-A217-D4F2D69738F9}">
  <ds:schemaRefs>
    <ds:schemaRef ds:uri="http://schemas.microsoft.com/sharepoint/v3/contenttype/forms"/>
  </ds:schemaRefs>
</ds:datastoreItem>
</file>

<file path=customXml/itemProps3.xml><?xml version="1.0" encoding="utf-8"?>
<ds:datastoreItem xmlns:ds="http://schemas.openxmlformats.org/officeDocument/2006/customXml" ds:itemID="{36619A5A-1531-4A00-8BE6-898F588261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64cc6c-4b23-4ec2-8dce-8cbc84afee0f"/>
    <ds:schemaRef ds:uri="241613c5-deed-4ce1-a9b6-597f282174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11549</TotalTime>
  <Words>3721</Words>
  <Application>Microsoft Office PowerPoint</Application>
  <PresentationFormat>Widescreen</PresentationFormat>
  <Paragraphs>238</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Body</vt:lpstr>
      <vt:lpstr>Calibri Light</vt:lpstr>
      <vt:lpstr>Courier New</vt:lpstr>
      <vt:lpstr>Lato</vt:lpstr>
      <vt:lpstr>Lato Black</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Equestrian Sports NZ</dc:title>
  <dc:creator>Sarah Beaman</dc:creator>
  <cp:lastModifiedBy>Ashra McAvinue</cp:lastModifiedBy>
  <cp:revision>35</cp:revision>
  <dcterms:created xsi:type="dcterms:W3CDTF">2022-09-15T23:26:00Z</dcterms:created>
  <dcterms:modified xsi:type="dcterms:W3CDTF">2023-12-04T23:31:32Z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0x010100F53ECB4DBD1C7F47AC40620C7CB2F771</vt:lpwstr>
  </property>
</Properties>
</file>